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1"/>
  </p:sldMasterIdLst>
  <p:notesMasterIdLst>
    <p:notesMasterId r:id="rId9"/>
  </p:notesMasterIdLst>
  <p:sldIdLst>
    <p:sldId id="256" r:id="rId2"/>
    <p:sldId id="259" r:id="rId3"/>
    <p:sldId id="260" r:id="rId4"/>
    <p:sldId id="261" r:id="rId5"/>
    <p:sldId id="263" r:id="rId6"/>
    <p:sldId id="262" r:id="rId7"/>
    <p:sldId id="258" r:id="rId8"/>
  </p:sldIdLst>
  <p:sldSz cx="9144000" cy="6858000" type="screen4x3"/>
  <p:notesSz cx="6889750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6" userDrawn="1">
          <p15:clr>
            <a:srgbClr val="A4A3A4"/>
          </p15:clr>
        </p15:guide>
        <p15:guide id="2" pos="217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 snapToObjects="1"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86" d="100"/>
          <a:sy n="86" d="100"/>
        </p:scale>
        <p:origin x="3786" y="78"/>
      </p:cViewPr>
      <p:guideLst>
        <p:guide orient="horz" pos="3156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0936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8" cy="500936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6E1230F8-2015-46AC-9C15-B08EDE877F5D}" type="datetimeFigureOut">
              <a:rPr lang="hu-HU" smtClean="0"/>
              <a:t>2020. 06. 22.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10150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758889"/>
            <a:ext cx="5511800" cy="4508421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516038"/>
            <a:ext cx="2985558" cy="500936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902597" y="9516038"/>
            <a:ext cx="2985558" cy="500936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CDA5C11E-540C-488B-B718-84796C0B45F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36585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2020. 06. 22.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805236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700075" cy="936104"/>
          </a:xfrm>
        </p:spPr>
        <p:txBody>
          <a:bodyPr>
            <a:normAutofit/>
          </a:bodyPr>
          <a:lstStyle>
            <a:lvl1pPr algn="l">
              <a:defRPr sz="2400"/>
            </a:lvl1pPr>
          </a:lstStyle>
          <a:p>
            <a:r>
              <a:rPr lang="hu-HU" dirty="0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2020. 06. 22.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29614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2020. 06. 22.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469027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2020. 06. 22.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34561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2020. 06. 22.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456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6" name="Tartalom helye 2"/>
          <p:cNvSpPr>
            <a:spLocks noGrp="1"/>
          </p:cNvSpPr>
          <p:nvPr>
            <p:ph idx="1"/>
          </p:nvPr>
        </p:nvSpPr>
        <p:spPr>
          <a:xfrm>
            <a:off x="447989" y="1628800"/>
            <a:ext cx="5111750" cy="46910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7" name="Kép helye 2"/>
          <p:cNvSpPr>
            <a:spLocks noGrp="1"/>
          </p:cNvSpPr>
          <p:nvPr>
            <p:ph type="pic" idx="13"/>
          </p:nvPr>
        </p:nvSpPr>
        <p:spPr>
          <a:xfrm>
            <a:off x="5724128" y="1633102"/>
            <a:ext cx="3240360" cy="46910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86175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2020. 06. 22.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1428776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2020. 06. 22.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0349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8"/>
          <p:cNvSpPr>
            <a:spLocks noGrp="1"/>
          </p:cNvSpPr>
          <p:nvPr>
            <p:ph type="title" hasCustomPrompt="1"/>
          </p:nvPr>
        </p:nvSpPr>
        <p:spPr>
          <a:xfrm>
            <a:off x="4495800" y="2286000"/>
            <a:ext cx="4419600" cy="1143000"/>
          </a:xfrm>
        </p:spPr>
        <p:txBody>
          <a:bodyPr anchor="t">
            <a:noAutofit/>
          </a:bodyPr>
          <a:lstStyle>
            <a:lvl1pPr algn="l">
              <a:defRPr sz="4400" b="1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hu-HU" dirty="0"/>
              <a:t>Prezentáció Címe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4495800" y="3886200"/>
            <a:ext cx="4343400" cy="914400"/>
          </a:xfrm>
        </p:spPr>
        <p:txBody>
          <a:bodyPr wrap="square" anchor="t"/>
          <a:lstStyle>
            <a:lvl1pPr marL="514350" indent="-514350" algn="l">
              <a:spcAft>
                <a:spcPts val="600"/>
              </a:spcAft>
              <a:buFontTx/>
              <a:buNone/>
              <a:defRPr cap="all" baseline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buNone/>
              <a:defRPr/>
            </a:lvl2pPr>
          </a:lstStyle>
          <a:p>
            <a:pPr lvl="0"/>
            <a:r>
              <a:rPr lang="hu-HU" dirty="0"/>
              <a:t>Click to edit Alcím</a:t>
            </a:r>
          </a:p>
          <a:p>
            <a:pPr lvl="0"/>
            <a:endParaRPr lang="hu-H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05FFA-4383-4574-9830-A5FF25BE8406}" type="datetimeFigureOut">
              <a:rPr lang="hu-HU" smtClean="0"/>
              <a:t>2020. 06. 22.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1508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6" r:id="rId7"/>
    <p:sldLayoutId id="2147483667" r:id="rId8"/>
    <p:sldLayoutId id="2147483670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2400" b="1" kern="1200" cap="all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352928" cy="6264696"/>
          </a:xfrm>
        </p:spPr>
        <p:txBody>
          <a:bodyPr/>
          <a:lstStyle/>
          <a:p>
            <a:pPr algn="ctr"/>
            <a:r>
              <a:rPr lang="hu-HU" dirty="0"/>
              <a:t>Környezet- és energiatudatosság ösztönzése Bács-Kiskun megyében </a:t>
            </a:r>
            <a:br>
              <a:rPr lang="hu-HU" dirty="0"/>
            </a:br>
            <a:br>
              <a:rPr lang="hu-HU" dirty="0"/>
            </a:br>
            <a:r>
              <a:rPr lang="hu-HU" dirty="0"/>
              <a:t>KEHOP-5.4.1-16-2016-00238</a:t>
            </a:r>
          </a:p>
        </p:txBody>
      </p:sp>
    </p:spTree>
    <p:extLst>
      <p:ext uri="{BB962C8B-B14F-4D97-AF65-F5344CB8AC3E}">
        <p14:creationId xmlns:p14="http://schemas.microsoft.com/office/powerpoint/2010/main" val="1169770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2257" y="1291013"/>
            <a:ext cx="8363272" cy="4590910"/>
          </a:xfrm>
        </p:spPr>
        <p:txBody>
          <a:bodyPr>
            <a:normAutofit/>
          </a:bodyPr>
          <a:lstStyle/>
          <a:p>
            <a:pPr algn="just"/>
            <a:r>
              <a:rPr lang="hu-HU" b="1" cap="all" dirty="0"/>
              <a:t>Társadalom fogalma: </a:t>
            </a:r>
            <a:endParaRPr lang="hu-HU" b="1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hu-HU" dirty="0"/>
              <a:t>A társadalom </a:t>
            </a:r>
            <a:r>
              <a:rPr lang="hu-HU" b="1" u="sng" dirty="0"/>
              <a:t>a közös lakóterületen élő emberek összessége</a:t>
            </a:r>
            <a:r>
              <a:rPr lang="hu-HU" u="sng" dirty="0"/>
              <a:t>, </a:t>
            </a:r>
            <a:r>
              <a:rPr lang="hu-HU" dirty="0"/>
              <a:t>akiket a közös viszonyrendszerük és intézményeik – gyakran a közös érdeklődésük, ismertetőjegyeik, kultúrájuk – megkülönböztet más csoportok tagjaitól.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hu-HU" dirty="0"/>
              <a:t>A társadalom köznapi értelmezése </a:t>
            </a:r>
            <a:r>
              <a:rPr lang="hu-HU" b="1" u="sng" dirty="0"/>
              <a:t>nagyobb embercsoportot jelöl</a:t>
            </a:r>
            <a:r>
              <a:rPr lang="hu-HU" dirty="0"/>
              <a:t>, akik egyfajta rend szerint együtt élnek.</a:t>
            </a:r>
          </a:p>
          <a:p>
            <a:pPr algn="just"/>
            <a:endParaRPr lang="hu-HU" cap="all" dirty="0"/>
          </a:p>
          <a:p>
            <a:pPr algn="just"/>
            <a:r>
              <a:rPr lang="hu-HU" b="1" cap="all" dirty="0"/>
              <a:t>Környezet fogalma: </a:t>
            </a:r>
            <a:endParaRPr lang="hu-HU" b="1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hu-HU" dirty="0"/>
              <a:t>A természeti környezet magában foglalja a </a:t>
            </a:r>
            <a:r>
              <a:rPr lang="hu-HU" b="1" u="sng" dirty="0"/>
              <a:t>Föld minden élő és élettelen dolgá</a:t>
            </a:r>
            <a:r>
              <a:rPr lang="hu-HU" dirty="0"/>
              <a:t>t, amelyek természetes módon megjelennek</a:t>
            </a:r>
            <a:r>
              <a:rPr lang="hu-HU" b="1" u="sng" dirty="0"/>
              <a:t>. Ilyenek az élő szervezetek, az éghajlat, az időjárás, a természeti erőforrások, amelyek hatással vannak az emberi életre és a gazdaságra.</a:t>
            </a:r>
          </a:p>
          <a:p>
            <a:pPr algn="just"/>
            <a:endParaRPr lang="hu-HU" dirty="0"/>
          </a:p>
          <a:p>
            <a:pPr algn="just"/>
            <a:r>
              <a:rPr lang="hu-HU" dirty="0"/>
              <a:t>A társadalom és a környezet kapcsolata az elmúlt években nagy mértékben megváltozott. Korábban a hagyományos társadalmakban a természet és a társadalom egymással elválasztatlanul összetartozott, viszont a modern társadalmak egyik jellegzetes vonása lett a természet és a társadalom szétválasztása. </a:t>
            </a:r>
          </a:p>
          <a:p>
            <a:pPr algn="just"/>
            <a:r>
              <a:rPr lang="hu-HU" dirty="0"/>
              <a:t>Az elmúlt évtizedekben a Föld ökológiai állapotában bekövetkezett változások és következményei arra késztették a tudósokat, hogy a természet és a társadalom viszonyát újra vizsgálják. </a:t>
            </a:r>
          </a:p>
          <a:p>
            <a:pPr algn="just"/>
            <a:r>
              <a:rPr lang="hu-HU" dirty="0"/>
              <a:t>Az elmúlt évtizedekben a klímaváltozás váltotta ki a legnagyobb társadalmi, gazdasági és politikai érdeklődést.</a:t>
            </a:r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447989" y="44624"/>
            <a:ext cx="8363272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A társadalom és környezet viszonya</a:t>
            </a:r>
          </a:p>
        </p:txBody>
      </p:sp>
      <p:pic>
        <p:nvPicPr>
          <p:cNvPr id="4098" name="Picture 2" descr="Globe, Levelek, Zöld, Környezet">
            <a:extLst>
              <a:ext uri="{FF2B5EF4-FFF2-40B4-BE49-F238E27FC236}">
                <a16:creationId xmlns:a16="http://schemas.microsoft.com/office/drawing/2014/main" id="{74B1F307-48C5-4366-A61B-2F54A367B4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749" y="5876907"/>
            <a:ext cx="1754501" cy="936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99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21675" y="1435101"/>
            <a:ext cx="8363272" cy="4082131"/>
          </a:xfrm>
        </p:spPr>
        <p:txBody>
          <a:bodyPr>
            <a:normAutofit lnSpcReduction="10000"/>
          </a:bodyPr>
          <a:lstStyle/>
          <a:p>
            <a:pPr algn="just"/>
            <a:r>
              <a:rPr lang="hu-HU" b="1" dirty="0"/>
              <a:t>TÁRSADALOM – GAZDASÁG – KÖRNYEZET</a:t>
            </a:r>
          </a:p>
          <a:p>
            <a:pPr algn="just"/>
            <a:r>
              <a:rPr lang="hu-HU" dirty="0"/>
              <a:t>E három elem kölcsönös függősége oly mértékű, hogy a társadalmi feladatok, célok, stratégiák nem fogalmazhatók meg gazdasági, illetve környezeti feladatok, célok, stratégiák nélkül, és fordítva sem. </a:t>
            </a:r>
          </a:p>
          <a:p>
            <a:pPr algn="just"/>
            <a:endParaRPr lang="hu-HU" dirty="0"/>
          </a:p>
          <a:p>
            <a:pPr algn="just"/>
            <a:r>
              <a:rPr lang="hu-HU" dirty="0"/>
              <a:t>Az elmúlt évekre jellemző, hogy a gazdasági növekedés erőteljes, de a javak elosztása továbbra is igazságtalan, és környezeti szempontból egyre inkább fenntarthatatlan. </a:t>
            </a:r>
          </a:p>
          <a:p>
            <a:pPr algn="just"/>
            <a:endParaRPr lang="hu-HU" dirty="0"/>
          </a:p>
          <a:p>
            <a:pPr algn="just"/>
            <a:r>
              <a:rPr lang="hu-HU" dirty="0"/>
              <a:t>Az ökológiailábnyom-számítás szerint az emberiség 1,5 bolygónyi erőforrást fogyaszt, vagyis sokkal gyorsabban tesszük tönkre erőforrásainkat, mint ahogy azok megújulnak. Manapság tehát csak olyan gazdasági növekedés lenne elfogadható, amely a környezeti terhek csökkenésével jár. Jelenleg azonban gyorsabban nő a gazdaság, mint amilyen mértékben nőnek a terhek. </a:t>
            </a:r>
          </a:p>
          <a:p>
            <a:pPr algn="just"/>
            <a:endParaRPr lang="hu-HU" dirty="0"/>
          </a:p>
          <a:p>
            <a:pPr algn="just"/>
            <a:r>
              <a:rPr lang="hu-HU" dirty="0"/>
              <a:t>A fenntartható fejlődés kivitelezhetetlen a jelenlegi gazdasági modellben, amely az anyagi fogyasztás növekedésére épít, pocsékolja a természeti erőforrásokat, problémákat gyárt, továbbá igényli a népesség állandó növekedését, és az emberek fogyasztói igényeinek felkeltését. </a:t>
            </a:r>
          </a:p>
          <a:p>
            <a:pPr algn="just"/>
            <a:endParaRPr lang="hu-HU" dirty="0"/>
          </a:p>
          <a:p>
            <a:pPr algn="just"/>
            <a:r>
              <a:rPr lang="hu-HU" dirty="0"/>
              <a:t>A fenntartható társadalom megvalósulásához szükség lenne a helyes mértékek közös megtalálására, és arra, hogyan kell fenntartható módon nyúlni erőforrásainkhoz. </a:t>
            </a:r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447989" y="44624"/>
            <a:ext cx="8363272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A társadalom és környezet viszonya</a:t>
            </a:r>
          </a:p>
        </p:txBody>
      </p:sp>
      <p:pic>
        <p:nvPicPr>
          <p:cNvPr id="5124" name="Picture 4" descr="Kezek, Tartsa, Világtérkép, Környezet">
            <a:extLst>
              <a:ext uri="{FF2B5EF4-FFF2-40B4-BE49-F238E27FC236}">
                <a16:creationId xmlns:a16="http://schemas.microsoft.com/office/drawing/2014/main" id="{6CAE4669-76DE-4885-993D-561B452F4B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575" y="5422899"/>
            <a:ext cx="1892849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2982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21675" y="1435101"/>
            <a:ext cx="8363272" cy="2713980"/>
          </a:xfrm>
        </p:spPr>
        <p:txBody>
          <a:bodyPr>
            <a:normAutofit/>
          </a:bodyPr>
          <a:lstStyle/>
          <a:p>
            <a:pPr algn="just"/>
            <a:r>
              <a:rPr lang="hu-HU" dirty="0"/>
              <a:t>A fő probléma, hogy még mindig kevés azoknak az embereknek a száma, akik tudatosan ügyelnek a fenntarthatóságra, a hulladékcsökkentésre és igyekeznek környezetbarát módon, energiatudatosan élni. </a:t>
            </a:r>
          </a:p>
          <a:p>
            <a:pPr algn="just"/>
            <a:endParaRPr lang="hu-HU" dirty="0"/>
          </a:p>
          <a:p>
            <a:pPr algn="just"/>
            <a:r>
              <a:rPr lang="hu-HU" dirty="0"/>
              <a:t>Minden természeti rendszernek megvan a maximális eltartóképessége, ami azt mutatja, hogy az adott rendszer egy adott fajból mekkora egyedszámot képes életben tartani. Az emberiség létszáma, nyersanyag-felhasználása, szennyezése, fogyasztási szokásai, a természettől elfoglalt tere a 20. század második felében átlépte, és azóta egyre jobban meghaladja ezeket a korlátokat.</a:t>
            </a:r>
          </a:p>
          <a:p>
            <a:pPr algn="just"/>
            <a:endParaRPr lang="hu-HU" dirty="0"/>
          </a:p>
          <a:p>
            <a:pPr algn="just"/>
            <a:r>
              <a:rPr lang="hu-HU" dirty="0"/>
              <a:t>Ez tehát például azt jelenti, hogy a Földön kb. hétszer több gerinces él, mint amennyi a szárazföldi ökoszisztéma gerincesekre vonatkozó eltartóképessége. A természeti erőforrásokból sokkal többet használunk, mint ami egy emberre valóban jutna.</a:t>
            </a:r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447989" y="44624"/>
            <a:ext cx="8363272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A társadalom és környezet viszonya</a:t>
            </a:r>
          </a:p>
        </p:txBody>
      </p:sp>
      <p:pic>
        <p:nvPicPr>
          <p:cNvPr id="1026" name="Picture 2" descr="Kezek, Föld, A Következő Generáció">
            <a:extLst>
              <a:ext uri="{FF2B5EF4-FFF2-40B4-BE49-F238E27FC236}">
                <a16:creationId xmlns:a16="http://schemas.microsoft.com/office/drawing/2014/main" id="{1E776A27-4B2B-4EE7-9E91-F68E306ADC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5494" y="4205228"/>
            <a:ext cx="3653011" cy="243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7593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21675" y="1435101"/>
            <a:ext cx="4150325" cy="3074020"/>
          </a:xfrm>
        </p:spPr>
        <p:txBody>
          <a:bodyPr>
            <a:normAutofit/>
          </a:bodyPr>
          <a:lstStyle/>
          <a:p>
            <a:r>
              <a:rPr lang="hu-HU" b="1" cap="all" dirty="0"/>
              <a:t>A gazdasági-technológiai és népességnövekedés mára számos globális környezeti gond forrásává vált, ilyenek:</a:t>
            </a:r>
            <a:endParaRPr lang="hu-HU" b="1" dirty="0"/>
          </a:p>
          <a:p>
            <a:pPr lvl="0"/>
            <a:endParaRPr lang="hu-HU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dirty="0"/>
              <a:t>a klímaváltozás lehetősége,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dirty="0"/>
              <a:t>a sztratoszféra ózontartalmának fogyása,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dirty="0"/>
              <a:t>a trópusi esőerdők pusztulása,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dirty="0"/>
              <a:t>a termőtalajok tartós lepusztulása,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dirty="0"/>
              <a:t>a népességrobbanás,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dirty="0"/>
              <a:t>a mezőgazdaság iparosítása,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dirty="0"/>
              <a:t>az urbanizáció.</a:t>
            </a:r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447989" y="44624"/>
            <a:ext cx="8363272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A társadalom és környezet viszonya</a:t>
            </a:r>
          </a:p>
        </p:txBody>
      </p:sp>
      <p:sp>
        <p:nvSpPr>
          <p:cNvPr id="5" name="Szöveg helye 2">
            <a:extLst>
              <a:ext uri="{FF2B5EF4-FFF2-40B4-BE49-F238E27FC236}">
                <a16:creationId xmlns:a16="http://schemas.microsoft.com/office/drawing/2014/main" id="{D827C470-0674-4E5B-85DA-1A3720E8E6AA}"/>
              </a:ext>
            </a:extLst>
          </p:cNvPr>
          <p:cNvSpPr txBox="1">
            <a:spLocks/>
          </p:cNvSpPr>
          <p:nvPr/>
        </p:nvSpPr>
        <p:spPr>
          <a:xfrm>
            <a:off x="4660936" y="1421228"/>
            <a:ext cx="4150325" cy="49462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b="1" cap="all" dirty="0"/>
              <a:t>Egyéb Globális környezeti problémák: </a:t>
            </a:r>
          </a:p>
          <a:p>
            <a:endParaRPr lang="hu-HU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dirty="0"/>
              <a:t>a globális vízválság,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dirty="0"/>
              <a:t>a tengerek és óceánok állapotromlása,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dirty="0"/>
              <a:t>túlhalászat,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dirty="0"/>
              <a:t>megnövekedett hajóforgalom,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dirty="0"/>
              <a:t>éghajlatváltozás,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dirty="0"/>
              <a:t>a talaj mennyiségének romlása,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dirty="0"/>
              <a:t>a talaj termőképességének romlása,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dirty="0"/>
              <a:t>a földi légkör átalakulása,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dirty="0"/>
              <a:t>a felső légköri ózon részleges lebomlása,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dirty="0"/>
              <a:t>a légköri oxigénkoncentráció csökkenése,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dirty="0"/>
              <a:t>társadalmi-politikai hatások,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dirty="0"/>
              <a:t>a perifériaterületek leszakadása és a társadalmi szétesés,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dirty="0"/>
              <a:t>közegészségügyi és környezet-egészségügyi változások.</a:t>
            </a:r>
          </a:p>
        </p:txBody>
      </p:sp>
      <p:pic>
        <p:nvPicPr>
          <p:cNvPr id="3076" name="Picture 4" descr="Világ, Bomba, Idő, Felrobban">
            <a:extLst>
              <a:ext uri="{FF2B5EF4-FFF2-40B4-BE49-F238E27FC236}">
                <a16:creationId xmlns:a16="http://schemas.microsoft.com/office/drawing/2014/main" id="{6917EE5F-C734-4104-AA4B-4946CD703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132" y="4517296"/>
            <a:ext cx="2013409" cy="18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3660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21675" y="1435101"/>
            <a:ext cx="8363272" cy="1489844"/>
          </a:xfrm>
        </p:spPr>
        <p:txBody>
          <a:bodyPr>
            <a:normAutofit/>
          </a:bodyPr>
          <a:lstStyle/>
          <a:p>
            <a:pPr algn="just"/>
            <a:r>
              <a:rPr lang="hu-HU" dirty="0"/>
              <a:t>Tény, hogy nem lehet mindent megoldani csupán információk átadásával, viszont az általános tájékoztatás és a lehetséges nehézségek közvetítése, számbavétele jó kezdet lehet.</a:t>
            </a:r>
          </a:p>
          <a:p>
            <a:pPr algn="just"/>
            <a:endParaRPr lang="hu-HU" dirty="0"/>
          </a:p>
          <a:p>
            <a:pPr algn="just"/>
            <a:r>
              <a:rPr lang="hu-HU" dirty="0"/>
              <a:t>A cél nem az egyik pillanatról a másikra történő drasztikus életmódváltás és az átlag fogyasztókból rögtön önfenntartó, nulla hulladékos gazdálkodókat faragni. A lehetőségeinkhez mérten kell cselekedni, viszont a lehetőségek </a:t>
            </a:r>
            <a:r>
              <a:rPr lang="hu-HU" dirty="0" err="1"/>
              <a:t>újraértelmezésére</a:t>
            </a:r>
            <a:r>
              <a:rPr lang="hu-HU" dirty="0"/>
              <a:t> e témakörben mindig bőven van mozgástér.</a:t>
            </a:r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447989" y="44624"/>
            <a:ext cx="8363272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A társadalom és környezet viszonya</a:t>
            </a:r>
          </a:p>
        </p:txBody>
      </p:sp>
      <p:pic>
        <p:nvPicPr>
          <p:cNvPr id="2050" name="Picture 2" descr="Környezetvédelem, Természetvédelem">
            <a:extLst>
              <a:ext uri="{FF2B5EF4-FFF2-40B4-BE49-F238E27FC236}">
                <a16:creationId xmlns:a16="http://schemas.microsoft.com/office/drawing/2014/main" id="{2FA29F3E-706F-4AFD-8DF6-3DA2D7F4E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3140968"/>
            <a:ext cx="485775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45021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43608" y="1412776"/>
            <a:ext cx="4419600" cy="1440160"/>
          </a:xfrm>
        </p:spPr>
        <p:txBody>
          <a:bodyPr/>
          <a:lstStyle/>
          <a:p>
            <a:r>
              <a:rPr lang="hu-HU" dirty="0" err="1"/>
              <a:t>KÖSZÖNjük</a:t>
            </a:r>
            <a:r>
              <a:rPr lang="hu-HU" dirty="0"/>
              <a:t> </a:t>
            </a:r>
            <a:br>
              <a:rPr lang="hu-HU" dirty="0"/>
            </a:br>
            <a:r>
              <a:rPr lang="hu-HU" dirty="0"/>
              <a:t>A FIGYELMET!</a:t>
            </a:r>
          </a:p>
        </p:txBody>
      </p:sp>
    </p:spTree>
    <p:extLst>
      <p:ext uri="{BB962C8B-B14F-4D97-AF65-F5344CB8AC3E}">
        <p14:creationId xmlns:p14="http://schemas.microsoft.com/office/powerpoint/2010/main" val="3765528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GYE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</TotalTime>
  <Words>695</Words>
  <Application>Microsoft Office PowerPoint</Application>
  <PresentationFormat>Diavetítés a képernyőre (4:3 oldalarány)</PresentationFormat>
  <Paragraphs>61</Paragraphs>
  <Slides>7</Slides>
  <Notes>2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Office-téma</vt:lpstr>
      <vt:lpstr>Környezet- és energiatudatosság ösztönzése Bács-Kiskun megyében   KEHOP-5.4.1-16-2016-00238</vt:lpstr>
      <vt:lpstr>A társadalom és környezet viszonya</vt:lpstr>
      <vt:lpstr>A társadalom és környezet viszonya</vt:lpstr>
      <vt:lpstr>A társadalom és környezet viszonya</vt:lpstr>
      <vt:lpstr>A társadalom és környezet viszonya</vt:lpstr>
      <vt:lpstr>A társadalom és környezet viszonya</vt:lpstr>
      <vt:lpstr>KÖSZÖNjük  A FIGYELMET!</vt:lpstr>
    </vt:vector>
  </TitlesOfParts>
  <Company>novak.adam@gmail.com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Asdfsdafa dsfasd asdf</dc:title>
  <dc:creator>Ádám Novák</dc:creator>
  <cp:lastModifiedBy>felhasznalo2</cp:lastModifiedBy>
  <cp:revision>78</cp:revision>
  <cp:lastPrinted>2020-06-22T17:55:19Z</cp:lastPrinted>
  <dcterms:created xsi:type="dcterms:W3CDTF">2014-03-03T11:13:53Z</dcterms:created>
  <dcterms:modified xsi:type="dcterms:W3CDTF">2020-06-22T18:15:04Z</dcterms:modified>
</cp:coreProperties>
</file>