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13"/>
  </p:notesMasterIdLst>
  <p:sldIdLst>
    <p:sldId id="256" r:id="rId2"/>
    <p:sldId id="259" r:id="rId3"/>
    <p:sldId id="262" r:id="rId4"/>
    <p:sldId id="265" r:id="rId5"/>
    <p:sldId id="264" r:id="rId6"/>
    <p:sldId id="263" r:id="rId7"/>
    <p:sldId id="267" r:id="rId8"/>
    <p:sldId id="266" r:id="rId9"/>
    <p:sldId id="268" r:id="rId10"/>
    <p:sldId id="269" r:id="rId11"/>
    <p:sldId id="25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 snapToObjects="1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230F8-2015-46AC-9C15-B08EDE877F5D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/>
              <a:t>Click to edit Alcím</a:t>
            </a:r>
          </a:p>
          <a:p>
            <a:pPr lvl="0"/>
            <a:endParaRPr lang="hu-H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6264696"/>
          </a:xfrm>
        </p:spPr>
        <p:txBody>
          <a:bodyPr/>
          <a:lstStyle/>
          <a:p>
            <a:pPr algn="ctr"/>
            <a:r>
              <a:rPr lang="hu-HU" dirty="0"/>
              <a:t>Környezet- és energiatudatosság ösztönzése Bács-Kiskun megyében </a:t>
            </a:r>
            <a:br>
              <a:rPr lang="hu-HU" dirty="0"/>
            </a:br>
            <a:br>
              <a:rPr lang="hu-HU" dirty="0"/>
            </a:br>
            <a:r>
              <a:rPr lang="hu-HU" dirty="0"/>
              <a:t>KEHOP-5.4.1-16-2016-00238</a:t>
            </a:r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21675" y="1435101"/>
            <a:ext cx="8363272" cy="1993900"/>
          </a:xfrm>
        </p:spPr>
        <p:txBody>
          <a:bodyPr>
            <a:normAutofit/>
          </a:bodyPr>
          <a:lstStyle/>
          <a:p>
            <a:pPr algn="ctr"/>
            <a:r>
              <a:rPr lang="hu-HU" sz="1600" dirty="0"/>
              <a:t>Szokásaink miatt sokszor úgy terheljük környezetünket, hogy észre sem vesszük. </a:t>
            </a:r>
          </a:p>
          <a:p>
            <a:pPr algn="ctr"/>
            <a:endParaRPr lang="hu-HU" sz="1600" dirty="0"/>
          </a:p>
          <a:p>
            <a:pPr algn="ctr"/>
            <a:r>
              <a:rPr lang="hu-HU" sz="1600" dirty="0"/>
              <a:t>De a legapróbb cselekedeteinkkel is tehetünk azért, hogy óvjuk a környezetet. </a:t>
            </a:r>
          </a:p>
          <a:p>
            <a:pPr algn="ctr"/>
            <a:endParaRPr lang="hu-HU" sz="1600" dirty="0"/>
          </a:p>
          <a:p>
            <a:pPr algn="ctr"/>
            <a:r>
              <a:rPr lang="hu-HU" sz="1600" dirty="0"/>
              <a:t>Minél több információ áll a rendelkezésünkre, annál többet tehetünk egyénileg is azért, hogy védjük a természetet a hétköznapjainkban. </a:t>
            </a:r>
          </a:p>
          <a:p>
            <a:pPr algn="ctr"/>
            <a:endParaRPr lang="hu-HU" dirty="0"/>
          </a:p>
          <a:p>
            <a:pPr algn="ctr"/>
            <a:endParaRPr lang="hu-HU" dirty="0"/>
          </a:p>
        </p:txBody>
      </p:sp>
      <p:pic>
        <p:nvPicPr>
          <p:cNvPr id="9218" name="Picture 2" descr="Környezetvédelem, Környezet, Légkör">
            <a:extLst>
              <a:ext uri="{FF2B5EF4-FFF2-40B4-BE49-F238E27FC236}">
                <a16:creationId xmlns:a16="http://schemas.microsoft.com/office/drawing/2014/main" id="{AA09BCC8-B33A-4535-AFF3-E0E8F78CB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661" y="3717032"/>
            <a:ext cx="4028678" cy="22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ím 3">
            <a:extLst>
              <a:ext uri="{FF2B5EF4-FFF2-40B4-BE49-F238E27FC236}">
                <a16:creationId xmlns:a16="http://schemas.microsoft.com/office/drawing/2014/main" id="{3A856B3A-9B38-4469-8F2A-B43EEC687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44450"/>
            <a:ext cx="8362950" cy="863600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A társadalom és környezet viszonya a gyakorlatban</a:t>
            </a:r>
          </a:p>
        </p:txBody>
      </p:sp>
    </p:spTree>
    <p:extLst>
      <p:ext uri="{BB962C8B-B14F-4D97-AF65-F5344CB8AC3E}">
        <p14:creationId xmlns:p14="http://schemas.microsoft.com/office/powerpoint/2010/main" val="1132158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err="1"/>
              <a:t>KÖSZÖNjük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/>
              <a:t>A FIGYELMET!</a:t>
            </a:r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21675" y="1435101"/>
            <a:ext cx="8363272" cy="199390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hu-HU" sz="6400" b="1" dirty="0"/>
              <a:t>A környezetvédelemnek otthonunkban kell kezdődnie</a:t>
            </a:r>
            <a:r>
              <a:rPr lang="hu-HU" sz="6400" dirty="0"/>
              <a:t>.</a:t>
            </a:r>
          </a:p>
          <a:p>
            <a:pPr algn="ctr"/>
            <a:endParaRPr lang="hu-HU" sz="6400" dirty="0"/>
          </a:p>
          <a:p>
            <a:pPr algn="ctr"/>
            <a:r>
              <a:rPr lang="hu-HU" sz="6400" dirty="0"/>
              <a:t>Ha nap mint nap mi is odafigyelünk, hogy a környezetre kis mértékben ártalmas termékeket használjunk és vásároljunk, valamint energiaforrásainkat megfelelő módon hasznosítsuk, együtt csökkenthetjük a bolygó szennyezettségét, és változtathatunk környezetünk állapotán.</a:t>
            </a:r>
          </a:p>
          <a:p>
            <a:pPr algn="ctr"/>
            <a:r>
              <a:rPr lang="hu-HU" sz="6400" dirty="0"/>
              <a:t> </a:t>
            </a:r>
          </a:p>
          <a:p>
            <a:pPr algn="ctr"/>
            <a:r>
              <a:rPr lang="hu-HU" sz="6400" dirty="0"/>
              <a:t>Egészen egyszerű, mindennapos tevékenységeket kell csak tennünk, hogy Földünk élhetőbb hely legyen!</a:t>
            </a:r>
          </a:p>
          <a:p>
            <a:pPr algn="ctr"/>
            <a:endParaRPr lang="hu-HU" dirty="0"/>
          </a:p>
          <a:p>
            <a:pPr algn="ctr"/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A társadalom és környezet viszonya a gyakorlatban</a:t>
            </a:r>
          </a:p>
        </p:txBody>
      </p:sp>
      <p:pic>
        <p:nvPicPr>
          <p:cNvPr id="1028" name="Picture 4" descr="Képtalálatok a következőre: környezetvédelem mit tehetünk">
            <a:extLst>
              <a:ext uri="{FF2B5EF4-FFF2-40B4-BE49-F238E27FC236}">
                <a16:creationId xmlns:a16="http://schemas.microsoft.com/office/drawing/2014/main" id="{E4214519-DAB5-477F-93DC-0E78F006E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554" y="3573016"/>
            <a:ext cx="4476892" cy="297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83658" y="1503832"/>
            <a:ext cx="8363272" cy="674552"/>
          </a:xfrm>
        </p:spPr>
        <p:txBody>
          <a:bodyPr>
            <a:noAutofit/>
          </a:bodyPr>
          <a:lstStyle/>
          <a:p>
            <a:pPr lvl="0" algn="just"/>
            <a:r>
              <a:rPr lang="hu-HU" sz="1600" b="1" dirty="0"/>
              <a:t>Használjunk kevesebb vizet!</a:t>
            </a:r>
          </a:p>
          <a:p>
            <a:pPr algn="just"/>
            <a:r>
              <a:rPr lang="hu-HU" sz="1600" dirty="0"/>
              <a:t>Zárjuk el a csapot fogmosáskor, és tusoljunk kádban fürdés helyett, használjunk kevesebb vizet!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6284251" cy="864096"/>
          </a:xfrm>
        </p:spPr>
        <p:txBody>
          <a:bodyPr>
            <a:normAutofit/>
          </a:bodyPr>
          <a:lstStyle/>
          <a:p>
            <a:r>
              <a:rPr lang="hu-HU" dirty="0"/>
              <a:t>Tippek a mindennapokra:</a:t>
            </a:r>
          </a:p>
        </p:txBody>
      </p:sp>
      <p:pic>
        <p:nvPicPr>
          <p:cNvPr id="2052" name="Picture 4" descr="Vízhasználat, Tilos, Nem Engedélyezett">
            <a:extLst>
              <a:ext uri="{FF2B5EF4-FFF2-40B4-BE49-F238E27FC236}">
                <a16:creationId xmlns:a16="http://schemas.microsoft.com/office/drawing/2014/main" id="{51E4D012-D0DE-4EF3-A3F9-8CAC4BDC1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871" y="2178384"/>
            <a:ext cx="2221793" cy="222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zöveg helye 2">
            <a:extLst>
              <a:ext uri="{FF2B5EF4-FFF2-40B4-BE49-F238E27FC236}">
                <a16:creationId xmlns:a16="http://schemas.microsoft.com/office/drawing/2014/main" id="{B7A1559C-29DE-467C-8FC5-733150B6AD84}"/>
              </a:ext>
            </a:extLst>
          </p:cNvPr>
          <p:cNvSpPr txBox="1">
            <a:spLocks/>
          </p:cNvSpPr>
          <p:nvPr/>
        </p:nvSpPr>
        <p:spPr>
          <a:xfrm>
            <a:off x="489604" y="4400177"/>
            <a:ext cx="8363272" cy="8640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hu-HU" sz="1600" b="1" dirty="0"/>
              <a:t>Kapcsoljuk le a villanyt!</a:t>
            </a:r>
          </a:p>
          <a:p>
            <a:pPr algn="just"/>
            <a:r>
              <a:rPr lang="hu-HU" sz="1600" dirty="0"/>
              <a:t>Ha kilépünk a szobából és nincs bent senki, kapcsoljuk le a villanyt! Ezzel a kis lépéssel is sokat tehetünk a környezetünkért! </a:t>
            </a:r>
          </a:p>
          <a:p>
            <a:pPr algn="just"/>
            <a:endParaRPr lang="hu-HU" dirty="0"/>
          </a:p>
        </p:txBody>
      </p:sp>
      <p:pic>
        <p:nvPicPr>
          <p:cNvPr id="2054" name="Picture 6" descr="Villanyt, Kapcsoló Lemez">
            <a:extLst>
              <a:ext uri="{FF2B5EF4-FFF2-40B4-BE49-F238E27FC236}">
                <a16:creationId xmlns:a16="http://schemas.microsoft.com/office/drawing/2014/main" id="{D143B886-B558-4BA3-AF85-669F3D59E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097" y="5072867"/>
            <a:ext cx="997805" cy="154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284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8363272" cy="1057795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hu-HU" sz="1600" b="1" dirty="0"/>
              <a:t>Húzzuk ki!</a:t>
            </a:r>
          </a:p>
          <a:p>
            <a:pPr algn="just"/>
            <a:r>
              <a:rPr lang="hu-HU" sz="1600" dirty="0" err="1"/>
              <a:t>Áramtalanítsuk</a:t>
            </a:r>
            <a:r>
              <a:rPr lang="hu-HU" sz="1600" dirty="0"/>
              <a:t> a számítógépet, kapcsoljuk ki a tévét, húzzunk ki mindent a konnektorból! A bekapcsolva felejtett vagy bedugva maradt készülékek majdnem ugyanannyi áramot fogyasztanak, mint amikor használatban vannak! Ez hosszútávon hatalmas pazarlás!</a:t>
            </a:r>
          </a:p>
          <a:p>
            <a:pPr algn="just"/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6284251" cy="864096"/>
          </a:xfrm>
        </p:spPr>
        <p:txBody>
          <a:bodyPr>
            <a:normAutofit/>
          </a:bodyPr>
          <a:lstStyle/>
          <a:p>
            <a:r>
              <a:rPr lang="hu-HU" dirty="0"/>
              <a:t>Tippek a mindennapokra:</a:t>
            </a:r>
          </a:p>
        </p:txBody>
      </p:sp>
      <p:sp>
        <p:nvSpPr>
          <p:cNvPr id="5" name="Szöveg helye 2">
            <a:extLst>
              <a:ext uri="{FF2B5EF4-FFF2-40B4-BE49-F238E27FC236}">
                <a16:creationId xmlns:a16="http://schemas.microsoft.com/office/drawing/2014/main" id="{A20A2681-B434-4296-BE4C-F4CFBD30B9DB}"/>
              </a:ext>
            </a:extLst>
          </p:cNvPr>
          <p:cNvSpPr txBox="1">
            <a:spLocks/>
          </p:cNvSpPr>
          <p:nvPr/>
        </p:nvSpPr>
        <p:spPr>
          <a:xfrm>
            <a:off x="457200" y="4149080"/>
            <a:ext cx="8363272" cy="1057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u-HU" sz="1600" b="1" dirty="0"/>
              <a:t>Gyűjtsük szelektíven a hulladékot!</a:t>
            </a:r>
          </a:p>
          <a:p>
            <a:pPr algn="just"/>
            <a:r>
              <a:rPr lang="hu-HU" sz="1600" dirty="0"/>
              <a:t>Nem igényel különösebb extra teendőt, ha a szemeteskuka mellett egy másik szatyorba vagy tárolóba dobjuk az újrahasznosítható elemeket, a papírt és a műanyagot. Nagyobb városokban már színekkel jelölt tárolók vannak ennek segítésére. </a:t>
            </a:r>
          </a:p>
          <a:p>
            <a:pPr algn="just"/>
            <a:endParaRPr lang="hu-HU" sz="1600" dirty="0"/>
          </a:p>
        </p:txBody>
      </p:sp>
      <p:pic>
        <p:nvPicPr>
          <p:cNvPr id="3074" name="Picture 2" descr="Elektromos, Sockets, Teljesítmény, Dugó">
            <a:extLst>
              <a:ext uri="{FF2B5EF4-FFF2-40B4-BE49-F238E27FC236}">
                <a16:creationId xmlns:a16="http://schemas.microsoft.com/office/drawing/2014/main" id="{F9856DD8-EC04-4F37-9AF8-11242391D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072" y="2492896"/>
            <a:ext cx="1576388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uka, Szelektív Hulladékgyűjtésre">
            <a:extLst>
              <a:ext uri="{FF2B5EF4-FFF2-40B4-BE49-F238E27FC236}">
                <a16:creationId xmlns:a16="http://schemas.microsoft.com/office/drawing/2014/main" id="{AA71F90C-7DF9-4EB7-A831-1977F7BA4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940" y="4862198"/>
            <a:ext cx="4312119" cy="181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836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8363272" cy="864096"/>
          </a:xfrm>
        </p:spPr>
        <p:txBody>
          <a:bodyPr>
            <a:noAutofit/>
          </a:bodyPr>
          <a:lstStyle/>
          <a:p>
            <a:pPr lvl="0" algn="just"/>
            <a:r>
              <a:rPr lang="hu-HU" sz="1600" b="1" dirty="0"/>
              <a:t>Takarítás környezettudatosan!</a:t>
            </a:r>
          </a:p>
          <a:p>
            <a:pPr algn="just"/>
            <a:r>
              <a:rPr lang="hu-HU" sz="1600" dirty="0"/>
              <a:t>Helyettesítsük a háztartásunkban használt vegyszereket, tisztítószereket természetes anyagokkal. Például a szódabikarbóna és az ecet kiválóan helyettesít számos takarításhoz használt vegyszert.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6284251" cy="864096"/>
          </a:xfrm>
        </p:spPr>
        <p:txBody>
          <a:bodyPr>
            <a:normAutofit/>
          </a:bodyPr>
          <a:lstStyle/>
          <a:p>
            <a:r>
              <a:rPr lang="hu-HU" dirty="0"/>
              <a:t>Tippek a mindennapokra:</a:t>
            </a:r>
          </a:p>
        </p:txBody>
      </p:sp>
      <p:sp>
        <p:nvSpPr>
          <p:cNvPr id="5" name="Szöveg helye 2">
            <a:extLst>
              <a:ext uri="{FF2B5EF4-FFF2-40B4-BE49-F238E27FC236}">
                <a16:creationId xmlns:a16="http://schemas.microsoft.com/office/drawing/2014/main" id="{444D2BC0-1AF0-4DC2-ABB4-770A6558B94C}"/>
              </a:ext>
            </a:extLst>
          </p:cNvPr>
          <p:cNvSpPr txBox="1">
            <a:spLocks/>
          </p:cNvSpPr>
          <p:nvPr/>
        </p:nvSpPr>
        <p:spPr>
          <a:xfrm>
            <a:off x="447989" y="4234856"/>
            <a:ext cx="8363272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600" b="1" dirty="0"/>
              <a:t>Kevesebb csomagolás!</a:t>
            </a:r>
          </a:p>
          <a:p>
            <a:pPr algn="just"/>
            <a:r>
              <a:rPr lang="hu-HU" sz="1600" dirty="0"/>
              <a:t>Otthonunkban törekedjünk arra, hogy minél kevesebb csomagolóanyagot használjunk: alufólia helyett használjunk fedős dobozokat, illetve tisztítható, mosható csomagolást.</a:t>
            </a:r>
          </a:p>
          <a:p>
            <a:endParaRPr lang="hu-HU" sz="1600" dirty="0"/>
          </a:p>
        </p:txBody>
      </p:sp>
      <p:pic>
        <p:nvPicPr>
          <p:cNvPr id="4098" name="Picture 2" descr="Vödör, Tisztítás, Készletek, Házimunka">
            <a:extLst>
              <a:ext uri="{FF2B5EF4-FFF2-40B4-BE49-F238E27FC236}">
                <a16:creationId xmlns:a16="http://schemas.microsoft.com/office/drawing/2014/main" id="{FD1F06DB-11AA-44C1-AF98-4098E6B36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721" y="2263494"/>
            <a:ext cx="1844229" cy="175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alack, Só, Fűszer, Konyha, Éles">
            <a:extLst>
              <a:ext uri="{FF2B5EF4-FFF2-40B4-BE49-F238E27FC236}">
                <a16:creationId xmlns:a16="http://schemas.microsoft.com/office/drawing/2014/main" id="{0DC9FB40-7B7A-4F20-B75B-DC5C6E0F3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078" y="5124638"/>
            <a:ext cx="2195513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809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47989" y="1316209"/>
            <a:ext cx="8363272" cy="864096"/>
          </a:xfrm>
        </p:spPr>
        <p:txBody>
          <a:bodyPr>
            <a:noAutofit/>
          </a:bodyPr>
          <a:lstStyle/>
          <a:p>
            <a:pPr lvl="0"/>
            <a:r>
              <a:rPr lang="hu-HU" sz="1600" b="1" dirty="0"/>
              <a:t>Főzés energiatudatosan!</a:t>
            </a:r>
          </a:p>
          <a:p>
            <a:pPr algn="just"/>
            <a:r>
              <a:rPr lang="hu-HU" sz="1600" dirty="0"/>
              <a:t>Főzéskor mindig fedjük le az edényeket, illetve forrás után vegyük kisebbre a hőfokot, így akár a felhasznált energia 75%-át is megspórolhatjuk.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6284251" cy="864096"/>
          </a:xfrm>
        </p:spPr>
        <p:txBody>
          <a:bodyPr>
            <a:normAutofit/>
          </a:bodyPr>
          <a:lstStyle/>
          <a:p>
            <a:r>
              <a:rPr lang="hu-HU" dirty="0"/>
              <a:t>Tippek a mindennapokra:</a:t>
            </a:r>
          </a:p>
        </p:txBody>
      </p:sp>
      <p:sp>
        <p:nvSpPr>
          <p:cNvPr id="5" name="Szöveg helye 2">
            <a:extLst>
              <a:ext uri="{FF2B5EF4-FFF2-40B4-BE49-F238E27FC236}">
                <a16:creationId xmlns:a16="http://schemas.microsoft.com/office/drawing/2014/main" id="{62CFB60A-A60A-442C-ADC1-CCD43CC1DC48}"/>
              </a:ext>
            </a:extLst>
          </p:cNvPr>
          <p:cNvSpPr txBox="1">
            <a:spLocks/>
          </p:cNvSpPr>
          <p:nvPr/>
        </p:nvSpPr>
        <p:spPr>
          <a:xfrm>
            <a:off x="447989" y="3973193"/>
            <a:ext cx="8363272" cy="10801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600" b="1" dirty="0"/>
              <a:t>Együnk kevesebb húst!</a:t>
            </a:r>
          </a:p>
          <a:p>
            <a:pPr algn="just"/>
            <a:r>
              <a:rPr lang="hu-HU" sz="1600" dirty="0"/>
              <a:t>A húsok előkészítéséhez sokkal több energiát használnak fel, mint a zöldségekhez, gyümölcsökhöz. Ez nem azt jelenti, hogy ne együnk húst, és legyünk vegetáriánusak, de gondoljunk erre is, amikor húsos ételt fogyasztunk!</a:t>
            </a:r>
          </a:p>
          <a:p>
            <a:endParaRPr lang="hu-HU" dirty="0"/>
          </a:p>
        </p:txBody>
      </p:sp>
      <p:pic>
        <p:nvPicPr>
          <p:cNvPr id="5122" name="Picture 2" descr="Vízforraló, Forraljuk Fel, Burn">
            <a:extLst>
              <a:ext uri="{FF2B5EF4-FFF2-40B4-BE49-F238E27FC236}">
                <a16:creationId xmlns:a16="http://schemas.microsoft.com/office/drawing/2014/main" id="{18FFD99D-43D3-4402-ACC3-44ADC0F3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835" y="2258306"/>
            <a:ext cx="2572330" cy="171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ús, Élelmiszer, Marhahús, Steak">
            <a:extLst>
              <a:ext uri="{FF2B5EF4-FFF2-40B4-BE49-F238E27FC236}">
                <a16:creationId xmlns:a16="http://schemas.microsoft.com/office/drawing/2014/main" id="{E9EF21DD-562C-4176-8191-0B83D56B3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836" y="4952613"/>
            <a:ext cx="2572330" cy="171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305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8363272" cy="1201811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hu-HU" sz="1600" b="1" dirty="0"/>
              <a:t>Kevesebb műanyagpalackot!</a:t>
            </a:r>
          </a:p>
          <a:p>
            <a:pPr algn="just"/>
            <a:r>
              <a:rPr lang="hu-HU" sz="1600" dirty="0"/>
              <a:t>Ne vásároljunk minden alkalommal új palack vizet, hanem vagy tartsunk meg egyetlen műanyagpalackot, vagy egyszer ruházzunk be egy üvegből vagy tartós műanyagból készült termoszra, palackra! Ezzel csökkenthetjük a felesleges műanyagtermelést, talán megmentve egy óceánban élő állatot a haláltól</a:t>
            </a:r>
            <a:r>
              <a:rPr lang="hu-HU" dirty="0"/>
              <a:t>.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6284251" cy="864096"/>
          </a:xfrm>
        </p:spPr>
        <p:txBody>
          <a:bodyPr>
            <a:normAutofit/>
          </a:bodyPr>
          <a:lstStyle/>
          <a:p>
            <a:r>
              <a:rPr lang="hu-HU" dirty="0"/>
              <a:t>Tippek a mindennapokra:</a:t>
            </a:r>
          </a:p>
        </p:txBody>
      </p:sp>
      <p:sp>
        <p:nvSpPr>
          <p:cNvPr id="6" name="Szöveg helye 2">
            <a:extLst>
              <a:ext uri="{FF2B5EF4-FFF2-40B4-BE49-F238E27FC236}">
                <a16:creationId xmlns:a16="http://schemas.microsoft.com/office/drawing/2014/main" id="{18B8B0CA-A832-448C-AF07-3BB7DB8C33F2}"/>
              </a:ext>
            </a:extLst>
          </p:cNvPr>
          <p:cNvSpPr txBox="1">
            <a:spLocks/>
          </p:cNvSpPr>
          <p:nvPr/>
        </p:nvSpPr>
        <p:spPr>
          <a:xfrm>
            <a:off x="457200" y="4207839"/>
            <a:ext cx="8363272" cy="7837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600" b="1" dirty="0"/>
              <a:t>Vigyünk vászontáskát!</a:t>
            </a:r>
          </a:p>
          <a:p>
            <a:pPr algn="just"/>
            <a:r>
              <a:rPr lang="hu-HU" sz="1600" dirty="0"/>
              <a:t>Bevásárláskor műanyagzacskók helyett, használjunk otthonról magunkkal vitt vászonzsákokat, vagy újrahasznosított papírtasakot!</a:t>
            </a:r>
          </a:p>
          <a:p>
            <a:endParaRPr lang="hu-HU" dirty="0"/>
          </a:p>
        </p:txBody>
      </p:sp>
      <p:pic>
        <p:nvPicPr>
          <p:cNvPr id="6146" name="Picture 2" descr="Műanyag, Műanyag Hulladék">
            <a:extLst>
              <a:ext uri="{FF2B5EF4-FFF2-40B4-BE49-F238E27FC236}">
                <a16:creationId xmlns:a16="http://schemas.microsoft.com/office/drawing/2014/main" id="{B6EFE417-E362-40E8-821D-615CE3581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330" y="2561402"/>
            <a:ext cx="2479340" cy="164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Kézitáska, Orange, Sárga, Táska">
            <a:extLst>
              <a:ext uri="{FF2B5EF4-FFF2-40B4-BE49-F238E27FC236}">
                <a16:creationId xmlns:a16="http://schemas.microsoft.com/office/drawing/2014/main" id="{4F5054E4-A980-4A4A-870F-B0CA550C8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688" y="4928362"/>
            <a:ext cx="1310623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552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8363272" cy="1057795"/>
          </a:xfrm>
        </p:spPr>
        <p:txBody>
          <a:bodyPr>
            <a:normAutofit lnSpcReduction="10000"/>
          </a:bodyPr>
          <a:lstStyle/>
          <a:p>
            <a:pPr lvl="0"/>
            <a:r>
              <a:rPr lang="hu-HU" sz="1600" b="1" dirty="0"/>
              <a:t>Újrahasznosított papír!</a:t>
            </a:r>
          </a:p>
          <a:p>
            <a:pPr algn="just"/>
            <a:r>
              <a:rPr lang="hu-HU" sz="1600" dirty="0"/>
              <a:t>Használjunk olyan papírt, amelynek az egyik felére már írtunk vagy nyomtattunk előzőleg, így felére csökkenthetjük a papírhasználatot (ezzel csökkentve a fakitermelést). Használjunk újrahasznosított papírt, nyomtassunk kétoldalasan!</a:t>
            </a:r>
          </a:p>
          <a:p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6284251" cy="864096"/>
          </a:xfrm>
        </p:spPr>
        <p:txBody>
          <a:bodyPr>
            <a:normAutofit/>
          </a:bodyPr>
          <a:lstStyle/>
          <a:p>
            <a:r>
              <a:rPr lang="hu-HU" dirty="0"/>
              <a:t>Tippek a mindennapokra:</a:t>
            </a:r>
          </a:p>
        </p:txBody>
      </p:sp>
      <p:sp>
        <p:nvSpPr>
          <p:cNvPr id="5" name="Szöveg helye 2">
            <a:extLst>
              <a:ext uri="{FF2B5EF4-FFF2-40B4-BE49-F238E27FC236}">
                <a16:creationId xmlns:a16="http://schemas.microsoft.com/office/drawing/2014/main" id="{C14F8273-8396-4513-8F24-1E57F131FF93}"/>
              </a:ext>
            </a:extLst>
          </p:cNvPr>
          <p:cNvSpPr txBox="1">
            <a:spLocks/>
          </p:cNvSpPr>
          <p:nvPr/>
        </p:nvSpPr>
        <p:spPr>
          <a:xfrm>
            <a:off x="390364" y="4060616"/>
            <a:ext cx="8363272" cy="10577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1600" b="1" dirty="0"/>
              <a:t>Közlekedés kerékpárral vagy gyalog!</a:t>
            </a:r>
          </a:p>
          <a:p>
            <a:pPr algn="just"/>
            <a:r>
              <a:rPr lang="hu-HU" sz="1600" dirty="0"/>
              <a:t>A biciklizés ingyenes, egészséges, és még a levegőt sem szennyezi. Ha nincs bicikli, de a távolság nem nagy, közlekedjünk gyalog is! Ez a pár perc nemcsak környezetbarát megoldás, de neked is jó, hisz kizökkent a mindennapokból, kellemes zenét vagy rádiót hallgatva pedig remek szórakozás!</a:t>
            </a:r>
          </a:p>
          <a:p>
            <a:endParaRPr lang="hu-HU" dirty="0"/>
          </a:p>
        </p:txBody>
      </p:sp>
      <p:pic>
        <p:nvPicPr>
          <p:cNvPr id="7170" name="Picture 2" descr="Újrahasznosított, Recycle, Papír">
            <a:extLst>
              <a:ext uri="{FF2B5EF4-FFF2-40B4-BE49-F238E27FC236}">
                <a16:creationId xmlns:a16="http://schemas.microsoft.com/office/drawing/2014/main" id="{CBFBA51B-3E6D-4319-B1CC-A053B1132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488" y="2492896"/>
            <a:ext cx="2145024" cy="143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Kerékpár, Bicikli, Évjárat, Kerekek">
            <a:extLst>
              <a:ext uri="{FF2B5EF4-FFF2-40B4-BE49-F238E27FC236}">
                <a16:creationId xmlns:a16="http://schemas.microsoft.com/office/drawing/2014/main" id="{2EAF3005-CBF7-452C-8132-F2F5CA88B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487" y="5173043"/>
            <a:ext cx="2145025" cy="151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334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8363272" cy="864096"/>
          </a:xfrm>
        </p:spPr>
        <p:txBody>
          <a:bodyPr>
            <a:noAutofit/>
          </a:bodyPr>
          <a:lstStyle/>
          <a:p>
            <a:pPr lvl="0" algn="just"/>
            <a:r>
              <a:rPr lang="hu-HU" sz="1600" b="1" dirty="0"/>
              <a:t>Vegyünk régiséget!</a:t>
            </a:r>
          </a:p>
          <a:p>
            <a:pPr algn="just"/>
            <a:r>
              <a:rPr lang="hu-HU" sz="1600" dirty="0"/>
              <a:t>A </a:t>
            </a:r>
            <a:r>
              <a:rPr lang="hu-HU" sz="1600" dirty="0" err="1"/>
              <a:t>fashion</a:t>
            </a:r>
            <a:r>
              <a:rPr lang="hu-HU" sz="1600" dirty="0"/>
              <a:t> boltok helyett vásárolhatunk használtruhákat is. A régi ruhák nem azonosak a szakadt, használhatatlan ruhákkal! Ezek nem csak környezetünket, de pénztárcánkat is védik, és egyediek is.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6284251" cy="864096"/>
          </a:xfrm>
        </p:spPr>
        <p:txBody>
          <a:bodyPr>
            <a:normAutofit/>
          </a:bodyPr>
          <a:lstStyle/>
          <a:p>
            <a:r>
              <a:rPr lang="hu-HU" dirty="0"/>
              <a:t>Tippek a mindennapokra:</a:t>
            </a:r>
          </a:p>
        </p:txBody>
      </p:sp>
      <p:sp>
        <p:nvSpPr>
          <p:cNvPr id="5" name="Szöveg helye 2">
            <a:extLst>
              <a:ext uri="{FF2B5EF4-FFF2-40B4-BE49-F238E27FC236}">
                <a16:creationId xmlns:a16="http://schemas.microsoft.com/office/drawing/2014/main" id="{ACAB879A-6703-4F8A-AD7D-8ED1BC44E34C}"/>
              </a:ext>
            </a:extLst>
          </p:cNvPr>
          <p:cNvSpPr txBox="1">
            <a:spLocks/>
          </p:cNvSpPr>
          <p:nvPr/>
        </p:nvSpPr>
        <p:spPr>
          <a:xfrm>
            <a:off x="471732" y="4077072"/>
            <a:ext cx="8363272" cy="8640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u-HU" sz="1600" b="1" dirty="0"/>
              <a:t>Csak annyit, amennyi szükséges!</a:t>
            </a:r>
          </a:p>
          <a:p>
            <a:pPr algn="just"/>
            <a:r>
              <a:rPr lang="hu-HU" sz="1600" dirty="0"/>
              <a:t>Étel, bútor, ruha… Ezek ugyan mind szükségesek, de nem mindegy, hogy miből, mennyit </a:t>
            </a:r>
            <a:r>
              <a:rPr lang="hu-HU" sz="1600" dirty="0" err="1"/>
              <a:t>vásárolunk</a:t>
            </a:r>
            <a:r>
              <a:rPr lang="hu-HU" sz="1600" dirty="0"/>
              <a:t>. Gondoljuk meg jól, vajon tényleg szükségünk van-e a tizedik ugyanolyan dologra? </a:t>
            </a:r>
          </a:p>
          <a:p>
            <a:pPr algn="just"/>
            <a:endParaRPr lang="hu-HU" dirty="0"/>
          </a:p>
        </p:txBody>
      </p:sp>
      <p:pic>
        <p:nvPicPr>
          <p:cNvPr id="8194" name="Picture 2" descr="Bevásárlás, Táskák, Bevásárló Táska">
            <a:extLst>
              <a:ext uri="{FF2B5EF4-FFF2-40B4-BE49-F238E27FC236}">
                <a16:creationId xmlns:a16="http://schemas.microsoft.com/office/drawing/2014/main" id="{BAA9F565-B49F-4A75-9701-F1CD34DD2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622" y="2420185"/>
            <a:ext cx="171675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Érmék, Számológép, Költségvetés">
            <a:extLst>
              <a:ext uri="{FF2B5EF4-FFF2-40B4-BE49-F238E27FC236}">
                <a16:creationId xmlns:a16="http://schemas.microsoft.com/office/drawing/2014/main" id="{C10C3B1B-2B0A-4B32-BC7A-1DFBDA474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131" y="5085887"/>
            <a:ext cx="2039738" cy="135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286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649</Words>
  <Application>Microsoft Office PowerPoint</Application>
  <PresentationFormat>Diavetítés a képernyőre (4:3 oldalarány)</PresentationFormat>
  <Paragraphs>51</Paragraphs>
  <Slides>11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Office-téma</vt:lpstr>
      <vt:lpstr>Környezet- és energiatudatosság ösztönzése Bács-Kiskun megyében   KEHOP-5.4.1-16-2016-00238</vt:lpstr>
      <vt:lpstr>A társadalom és környezet viszonya a gyakorlatban</vt:lpstr>
      <vt:lpstr>Tippek a mindennapokra:</vt:lpstr>
      <vt:lpstr>Tippek a mindennapokra:</vt:lpstr>
      <vt:lpstr>Tippek a mindennapokra:</vt:lpstr>
      <vt:lpstr>Tippek a mindennapokra:</vt:lpstr>
      <vt:lpstr>Tippek a mindennapokra:</vt:lpstr>
      <vt:lpstr>Tippek a mindennapokra:</vt:lpstr>
      <vt:lpstr>Tippek a mindennapokra:</vt:lpstr>
      <vt:lpstr>A társadalom és környezet viszonya a gyakorlatban</vt:lpstr>
      <vt:lpstr>KÖSZÖNjük  A FIGYELMET!</vt:lpstr>
    </vt:vector>
  </TitlesOfParts>
  <Company>novak.adam@gmail.com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felhasznalo2</cp:lastModifiedBy>
  <cp:revision>69</cp:revision>
  <dcterms:created xsi:type="dcterms:W3CDTF">2014-03-03T11:13:53Z</dcterms:created>
  <dcterms:modified xsi:type="dcterms:W3CDTF">2020-06-22T18:14:01Z</dcterms:modified>
</cp:coreProperties>
</file>