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1"/>
  </p:sldMasterIdLst>
  <p:notesMasterIdLst>
    <p:notesMasterId r:id="rId9"/>
  </p:notesMasterIdLst>
  <p:sldIdLst>
    <p:sldId id="256" r:id="rId2"/>
    <p:sldId id="259" r:id="rId3"/>
    <p:sldId id="263" r:id="rId4"/>
    <p:sldId id="262" r:id="rId5"/>
    <p:sldId id="261" r:id="rId6"/>
    <p:sldId id="260" r:id="rId7"/>
    <p:sldId id="258" r:id="rId8"/>
  </p:sldIdLst>
  <p:sldSz cx="9144000" cy="6858000" type="screen4x3"/>
  <p:notesSz cx="6889750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 snapToObjects="1"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1230F8-2015-46AC-9C15-B08EDE877F5D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10150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758889"/>
            <a:ext cx="5511800" cy="4508421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902597" y="9516038"/>
            <a:ext cx="2985558" cy="500936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8"/>
          <p:cNvSpPr>
            <a:spLocks noGrp="1"/>
          </p:cNvSpPr>
          <p:nvPr>
            <p:ph type="title" hasCustomPrompt="1"/>
          </p:nvPr>
        </p:nvSpPr>
        <p:spPr>
          <a:xfrm>
            <a:off x="4495800" y="2286000"/>
            <a:ext cx="4419600" cy="1143000"/>
          </a:xfrm>
        </p:spPr>
        <p:txBody>
          <a:bodyPr anchor="t">
            <a:noAutofit/>
          </a:bodyPr>
          <a:lstStyle>
            <a:lvl1pPr algn="l">
              <a:defRPr sz="4400" b="1" cap="all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hu-HU" dirty="0"/>
              <a:t>Prezentáció Címe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95800" y="3886200"/>
            <a:ext cx="4343400" cy="914400"/>
          </a:xfrm>
        </p:spPr>
        <p:txBody>
          <a:bodyPr wrap="square" anchor="t"/>
          <a:lstStyle>
            <a:lvl1pPr marL="514350" indent="-514350" algn="l">
              <a:spcAft>
                <a:spcPts val="600"/>
              </a:spcAft>
              <a:buFontTx/>
              <a:buNone/>
              <a:defRPr cap="all" baseline="0">
                <a:solidFill>
                  <a:srgbClr val="FFFFFF"/>
                </a:solidFill>
                <a:latin typeface="Arial"/>
                <a:cs typeface="Arial"/>
              </a:defRPr>
            </a:lvl1pPr>
            <a:lvl2pPr>
              <a:buNone/>
              <a:defRPr/>
            </a:lvl2pPr>
          </a:lstStyle>
          <a:p>
            <a:pPr lvl="0"/>
            <a:r>
              <a:rPr lang="hu-HU" dirty="0"/>
              <a:t>Click to edit Alcím</a:t>
            </a:r>
          </a:p>
          <a:p>
            <a:pPr lvl="0"/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05FFA-4383-4574-9830-A5FF25BE8406}" type="datetimeFigureOut">
              <a:rPr lang="hu-HU" smtClean="0"/>
              <a:t>2020. 09. 10.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52928" cy="6264696"/>
          </a:xfrm>
        </p:spPr>
        <p:txBody>
          <a:bodyPr/>
          <a:lstStyle/>
          <a:p>
            <a:pPr algn="ctr"/>
            <a:r>
              <a:rPr lang="hu-HU" dirty="0"/>
              <a:t>Környezet- és energiatudatosság ösztönzése Bács-Kiskun megyében </a:t>
            </a:r>
            <a:br>
              <a:rPr lang="hu-HU" dirty="0"/>
            </a:br>
            <a:br>
              <a:rPr lang="hu-HU" dirty="0"/>
            </a:br>
            <a:r>
              <a:rPr lang="hu-HU" dirty="0"/>
              <a:t>KEHOP-5.4.1-16-2016-00238</a:t>
            </a:r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291013"/>
            <a:ext cx="8363272" cy="4590910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hu-HU" sz="1600" b="1" cap="all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 megújuló energiaforrások: 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 napenergia közvetlen termikus és </a:t>
            </a:r>
            <a:r>
              <a:rPr lang="hu-HU" sz="1600" dirty="0" err="1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fotoelektromos</a:t>
            </a: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hasznosítása,</a:t>
            </a:r>
            <a:endParaRPr lang="hu-HU" sz="16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 biomassza, </a:t>
            </a:r>
            <a:endParaRPr lang="hu-HU" sz="16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1600" u="none" strike="noStrike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szélenergia</a:t>
            </a: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endParaRPr lang="hu-HU" sz="16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hu-HU" sz="1600" u="none" strike="noStrike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geotermikus energia</a:t>
            </a: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valamint </a:t>
            </a:r>
            <a:endParaRPr lang="hu-HU" sz="16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1600" u="none" strike="noStrike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vízenergia</a:t>
            </a: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a tenger hullámzásából kinyerhető energia,</a:t>
            </a:r>
            <a:endParaRPr lang="hu-HU" sz="16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 </a:t>
            </a:r>
            <a:r>
              <a:rPr lang="hu-HU" sz="1600" u="none" strike="noStrike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Holddal</a:t>
            </a:r>
            <a:r>
              <a:rPr lang="hu-HU" sz="1600" dirty="0">
                <a:solidFill>
                  <a:srgbClr val="000000"/>
                </a:solidFill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összefüggésben az árapály energia.</a:t>
            </a:r>
            <a:endParaRPr lang="hu-H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hu-HU" sz="1600" dirty="0">
              <a:latin typeface="+mj-lt"/>
            </a:endParaRP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390363" y="142877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Megújuló energiaforrások lehetőségei, típusai és alkalmazásuk bemutatása</a:t>
            </a:r>
          </a:p>
        </p:txBody>
      </p:sp>
      <p:pic>
        <p:nvPicPr>
          <p:cNvPr id="1028" name="Picture 4" descr="Villanykörte, Pinwheel">
            <a:extLst>
              <a:ext uri="{FF2B5EF4-FFF2-40B4-BE49-F238E27FC236}">
                <a16:creationId xmlns:a16="http://schemas.microsoft.com/office/drawing/2014/main" id="{650DF519-AA1A-4780-A8F9-86B29BB23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511" y="3399729"/>
            <a:ext cx="399097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9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26009" y="1133545"/>
            <a:ext cx="8363272" cy="4590910"/>
          </a:xfrm>
        </p:spPr>
        <p:txBody>
          <a:bodyPr>
            <a:normAutofit/>
          </a:bodyPr>
          <a:lstStyle/>
          <a:p>
            <a:pPr algn="just"/>
            <a:r>
              <a:rPr lang="hu-HU" sz="1600" b="1" dirty="0"/>
              <a:t>NAPENERGIA</a:t>
            </a:r>
          </a:p>
          <a:p>
            <a:pPr algn="just"/>
            <a:endParaRPr lang="hu-HU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melegvíz állítható elő (ingyen, a napenergia által), kiváltva ezzel a villanybojlert, vagy a gázos vízmelegítő berendezéseket (számos családi ház rendelkezik ma már napkollektorral),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napelemek által elektromos áram állítható elő ingyen, napenergia segítségével.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A világon talán a legelterjedtebben felhasznált típus a </a:t>
            </a:r>
            <a:r>
              <a:rPr lang="hu-HU" sz="1600" b="1" dirty="0"/>
              <a:t>napenergia.</a:t>
            </a:r>
            <a:r>
              <a:rPr lang="hu-HU" sz="1600" dirty="0"/>
              <a:t> Számítások szerint a Földre jutó egy óra napsugárzás több energiát jelent, mint amennyit az emberiség egy év alatt felhasznál. A Napból érkező energia hasznosításának két alapvető módja létezik: </a:t>
            </a:r>
            <a:r>
              <a:rPr lang="hu-HU" sz="1600" b="1" dirty="0"/>
              <a:t>a passzív és az aktív energiatermelés.</a:t>
            </a:r>
            <a:r>
              <a:rPr lang="hu-HU" sz="1600" dirty="0"/>
              <a:t> Az aktív energiatermelésnek két módja van. Az első módszer, hogy a napenergiát hőenergiává alakítja át egy szerkezet. A hőenergia gyűjtése és tárolása gépészeti berendezésekkel főképp napkollektorokkal történik. Ez az a berendezés, ami elnyeli a napsugárzás energiáját, átalakítja hőenergiává, majd ezt átadja valamilyen hőhordozó közegnek. Elterjedt ez a megoldás, illetve teret nyert a napelem is, ami sok esetben még biztosabb technológiának számít.</a:t>
            </a:r>
          </a:p>
          <a:p>
            <a:pPr algn="just"/>
            <a:endParaRPr lang="hu-HU" sz="1600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390363" y="142877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Megújuló energiaforrások</a:t>
            </a:r>
          </a:p>
        </p:txBody>
      </p:sp>
      <p:pic>
        <p:nvPicPr>
          <p:cNvPr id="2050" name="Picture 2" descr="Személy, Körte, Villanykörte, Sun">
            <a:extLst>
              <a:ext uri="{FF2B5EF4-FFF2-40B4-BE49-F238E27FC236}">
                <a16:creationId xmlns:a16="http://schemas.microsoft.com/office/drawing/2014/main" id="{B39AD6B0-1D69-46B1-9848-7B37433E9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006" y="5445224"/>
            <a:ext cx="1881986" cy="112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924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133545"/>
            <a:ext cx="8363272" cy="4590910"/>
          </a:xfrm>
        </p:spPr>
        <p:txBody>
          <a:bodyPr>
            <a:normAutofit/>
          </a:bodyPr>
          <a:lstStyle/>
          <a:p>
            <a:pPr algn="just"/>
            <a:r>
              <a:rPr lang="hu-HU" sz="1600" b="1" dirty="0"/>
              <a:t>BIOMASSZA</a:t>
            </a:r>
            <a:endParaRPr lang="hu-HU" sz="1600" dirty="0"/>
          </a:p>
          <a:p>
            <a:pPr algn="just"/>
            <a:endParaRPr lang="hu-HU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 err="1"/>
              <a:t>bomlékony</a:t>
            </a:r>
            <a:r>
              <a:rPr lang="hu-HU" sz="1600" dirty="0"/>
              <a:t>, szerves hulladékainkból metán gáz (biogáz) fejleszthető,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fűtési célokra, vagy autók üzemanyagaként lehet hasznosítani,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növényi olajokból előállított biodízel és </a:t>
            </a:r>
            <a:r>
              <a:rPr lang="hu-HU" sz="1600" dirty="0" err="1"/>
              <a:t>bioalkohol</a:t>
            </a:r>
            <a:r>
              <a:rPr lang="hu-HU" sz="1600" dirty="0"/>
              <a:t> szintén alternatív üzemanyaga autóinknak.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A biogáz könnyedén alkalmazható fosszilis, környezetszennyező, magas szén és kén tartalmú energiaforrásaink (szén, kőolaj) helyett.</a:t>
            </a:r>
          </a:p>
          <a:p>
            <a:pPr algn="just"/>
            <a:r>
              <a:rPr lang="hu-HU" sz="1600" dirty="0"/>
              <a:t>A biogázt ma villamosenergia-termelésre használják Magyarországon.</a:t>
            </a:r>
          </a:p>
          <a:p>
            <a:pPr algn="just"/>
            <a:endParaRPr lang="hu-HU" sz="1600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390363" y="142877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Megújuló energiaforrások</a:t>
            </a:r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6024BBBD-A56E-433B-8E42-9015EDFE1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892" y="4437112"/>
            <a:ext cx="3010215" cy="200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18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133545"/>
            <a:ext cx="8363272" cy="4590910"/>
          </a:xfrm>
        </p:spPr>
        <p:txBody>
          <a:bodyPr>
            <a:normAutofit/>
          </a:bodyPr>
          <a:lstStyle/>
          <a:p>
            <a:pPr algn="just"/>
            <a:r>
              <a:rPr lang="hu-HU" sz="1600" b="1" dirty="0"/>
              <a:t>SZÉLENERGIA</a:t>
            </a:r>
          </a:p>
          <a:p>
            <a:pPr algn="just"/>
            <a:endParaRPr lang="hu-HU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elektromos áramot nyerhetünk,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teljesen tiszta termelési folyamat.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dirty="0"/>
              <a:t>A szélenergia termelése környezetvédelmi és költségelőnyei miatt rohamos ütemben nő a világ számos pontján. </a:t>
            </a:r>
            <a:r>
              <a:rPr lang="hu-HU" sz="1600" b="1" dirty="0"/>
              <a:t>A szélenergia kitermelésének modern formája a szélturbina</a:t>
            </a:r>
            <a:r>
              <a:rPr lang="hu-HU" sz="1600" dirty="0"/>
              <a:t>. Ennek a gépezetnek a lapátjainak forgási energia elektromos árammá alakul át. A szélturbinákat ma már ipari méretekben, nagy csoportokban is felhasználják szélerőműveikben a nagy áramtermelők. Nem ritkák a kis egyedi turbinákat működtető telepek sem, amelyeknek különösen olyan környezetben veszik nagy hasznát, amelyek távol vannak a nagyfeszültségű elektromos hálózattól, ezért költséges lenne a felhasználás helyéig kiépíteni a vezetékeket. A szélenergia néhány helyen már ma is fontos szerepet játszik az áramtermelésben. </a:t>
            </a:r>
          </a:p>
          <a:p>
            <a:pPr algn="just"/>
            <a:endParaRPr lang="hu-HU" sz="1600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390363" y="142877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Megújuló energiaforrások</a:t>
            </a:r>
          </a:p>
        </p:txBody>
      </p:sp>
      <p:pic>
        <p:nvPicPr>
          <p:cNvPr id="4098" name="Picture 2" descr="Szélerőmű, Szélenergia, Megújuló Energia">
            <a:extLst>
              <a:ext uri="{FF2B5EF4-FFF2-40B4-BE49-F238E27FC236}">
                <a16:creationId xmlns:a16="http://schemas.microsoft.com/office/drawing/2014/main" id="{89743999-EAEA-4CA5-94F7-7F9C2F30B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08" y="4964743"/>
            <a:ext cx="2625570" cy="175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676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half" idx="2"/>
          </p:nvPr>
        </p:nvSpPr>
        <p:spPr>
          <a:xfrm>
            <a:off x="452257" y="1133545"/>
            <a:ext cx="8363272" cy="4590910"/>
          </a:xfrm>
        </p:spPr>
        <p:txBody>
          <a:bodyPr>
            <a:normAutofit/>
          </a:bodyPr>
          <a:lstStyle/>
          <a:p>
            <a:pPr algn="just"/>
            <a:r>
              <a:rPr lang="hu-HU" sz="1600" b="1" dirty="0"/>
              <a:t>GEOTERMIKUS ENERGIA</a:t>
            </a:r>
          </a:p>
          <a:p>
            <a:pPr algn="just"/>
            <a:endParaRPr lang="hu-HU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Földünk belső hőjének használata,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u-HU" sz="1600" dirty="0"/>
              <a:t>lakások, üvegházak fűtése megoldható.</a:t>
            </a:r>
          </a:p>
          <a:p>
            <a:pPr algn="just"/>
            <a:endParaRPr lang="hu-HU" sz="1600" dirty="0"/>
          </a:p>
          <a:p>
            <a:pPr algn="just"/>
            <a:r>
              <a:rPr lang="hu-HU" sz="1600" b="1" dirty="0"/>
              <a:t>A geotermikus energia a Föld belső hőjéből származó energia.</a:t>
            </a:r>
            <a:r>
              <a:rPr lang="hu-HU" sz="1600" dirty="0"/>
              <a:t> A Föld </a:t>
            </a:r>
            <a:r>
              <a:rPr lang="hu-HU" sz="1600" dirty="0" err="1"/>
              <a:t>belsejében</a:t>
            </a:r>
            <a:r>
              <a:rPr lang="hu-HU" sz="1600" dirty="0"/>
              <a:t> lefelé haladva kilométerenként átlag 30 °C-kal emelkedik a hőmérséklet. A földkérgen tapasztalható geotermikus energia részben a bolygó eredeti létrejöttéhez, részben a radioaktív bomláshoz kapcsolódik. A geotermikus energia korlátlan és folytonos energia nyereséget jelent. Kitermelése viszonylag olcsó, és ami a legfontosabb, hogy a levegőt abszolút nem szennyezi.</a:t>
            </a:r>
          </a:p>
          <a:p>
            <a:pPr algn="just"/>
            <a:endParaRPr lang="hu-HU" sz="1600" dirty="0"/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390363" y="142877"/>
            <a:ext cx="8363272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Megújuló energiaforrások</a:t>
            </a:r>
          </a:p>
        </p:txBody>
      </p:sp>
      <p:pic>
        <p:nvPicPr>
          <p:cNvPr id="5122" name="Picture 2" descr="Erőmű, Geotermikus, Geotermikus Energia">
            <a:extLst>
              <a:ext uri="{FF2B5EF4-FFF2-40B4-BE49-F238E27FC236}">
                <a16:creationId xmlns:a16="http://schemas.microsoft.com/office/drawing/2014/main" id="{AC5636ED-372A-4F07-8462-2D651CEA3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568" y="4448699"/>
            <a:ext cx="3354864" cy="223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952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r>
              <a:rPr lang="hu-HU" dirty="0" err="1"/>
              <a:t>KÖSZÖNjük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A FIGYELMET!</a:t>
            </a:r>
          </a:p>
        </p:txBody>
      </p:sp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480</Words>
  <Application>Microsoft Office PowerPoint</Application>
  <PresentationFormat>Diavetítés a képernyőre (4:3 oldalarány)</PresentationFormat>
  <Paragraphs>42</Paragraphs>
  <Slides>7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Office-téma</vt:lpstr>
      <vt:lpstr>Környezet- és energiatudatosság ösztönzése Bács-Kiskun megyében   KEHOP-5.4.1-16-2016-00238</vt:lpstr>
      <vt:lpstr>Megújuló energiaforrások lehetőségei, típusai és alkalmazásuk bemutatása</vt:lpstr>
      <vt:lpstr>Megújuló energiaforrások</vt:lpstr>
      <vt:lpstr>Megújuló energiaforrások</vt:lpstr>
      <vt:lpstr>Megújuló energiaforrások</vt:lpstr>
      <vt:lpstr>Megújuló energiaforrások</vt:lpstr>
      <vt:lpstr>KÖSZÖNjük  A FIGYELMET!</vt:lpstr>
    </vt:vector>
  </TitlesOfParts>
  <Company>novak.adam@gmail.com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Asdfsdafa dsfasd asdf</dc:title>
  <dc:creator>Ádám Novák</dc:creator>
  <cp:lastModifiedBy>felhasznalo2</cp:lastModifiedBy>
  <cp:revision>92</cp:revision>
  <cp:lastPrinted>2020-06-22T17:55:19Z</cp:lastPrinted>
  <dcterms:created xsi:type="dcterms:W3CDTF">2014-03-03T11:13:53Z</dcterms:created>
  <dcterms:modified xsi:type="dcterms:W3CDTF">2020-09-10T08:46:51Z</dcterms:modified>
</cp:coreProperties>
</file>