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Lst>
  <p:notesMasterIdLst>
    <p:notesMasterId r:id="rId9"/>
  </p:notesMasterIdLst>
  <p:sldIdLst>
    <p:sldId id="256" r:id="rId2"/>
    <p:sldId id="259" r:id="rId3"/>
    <p:sldId id="263" r:id="rId4"/>
    <p:sldId id="262" r:id="rId5"/>
    <p:sldId id="261" r:id="rId6"/>
    <p:sldId id="260" r:id="rId7"/>
    <p:sldId id="258" r:id="rId8"/>
  </p:sldIdLst>
  <p:sldSz cx="9144000" cy="6858000" type="screen4x3"/>
  <p:notesSz cx="6889750"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6" userDrawn="1">
          <p15:clr>
            <a:srgbClr val="A4A3A4"/>
          </p15:clr>
        </p15:guide>
        <p15:guide id="2" pos="217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snapToObjects="1">
      <p:cViewPr varScale="1">
        <p:scale>
          <a:sx n="68" d="100"/>
          <a:sy n="68" d="100"/>
        </p:scale>
        <p:origin x="14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Objects="1">
      <p:cViewPr varScale="1">
        <p:scale>
          <a:sx n="86" d="100"/>
          <a:sy n="86" d="100"/>
        </p:scale>
        <p:origin x="3786" y="78"/>
      </p:cViewPr>
      <p:guideLst>
        <p:guide orient="horz" pos="3156"/>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5558" cy="500936"/>
          </a:xfrm>
          <a:prstGeom prst="rect">
            <a:avLst/>
          </a:prstGeom>
        </p:spPr>
        <p:txBody>
          <a:bodyPr vert="horz" lIns="96616" tIns="48308" rIns="96616" bIns="48308" rtlCol="0"/>
          <a:lstStyle>
            <a:lvl1pPr algn="l">
              <a:defRPr sz="1300"/>
            </a:lvl1pPr>
          </a:lstStyle>
          <a:p>
            <a:endParaRPr lang="hu-HU"/>
          </a:p>
        </p:txBody>
      </p:sp>
      <p:sp>
        <p:nvSpPr>
          <p:cNvPr id="3" name="Dátum helye 2"/>
          <p:cNvSpPr>
            <a:spLocks noGrp="1"/>
          </p:cNvSpPr>
          <p:nvPr>
            <p:ph type="dt" idx="1"/>
          </p:nvPr>
        </p:nvSpPr>
        <p:spPr>
          <a:xfrm>
            <a:off x="3902597" y="0"/>
            <a:ext cx="2985558" cy="500936"/>
          </a:xfrm>
          <a:prstGeom prst="rect">
            <a:avLst/>
          </a:prstGeom>
        </p:spPr>
        <p:txBody>
          <a:bodyPr vert="horz" lIns="96616" tIns="48308" rIns="96616" bIns="48308" rtlCol="0"/>
          <a:lstStyle>
            <a:lvl1pPr algn="r">
              <a:defRPr sz="1300"/>
            </a:lvl1pPr>
          </a:lstStyle>
          <a:p>
            <a:fld id="{6E1230F8-2015-46AC-9C15-B08EDE877F5D}" type="datetimeFigureOut">
              <a:rPr lang="hu-HU" smtClean="0"/>
              <a:t>2020. 09. 10.</a:t>
            </a:fld>
            <a:endParaRPr lang="hu-HU"/>
          </a:p>
        </p:txBody>
      </p:sp>
      <p:sp>
        <p:nvSpPr>
          <p:cNvPr id="4" name="Diakép helye 3"/>
          <p:cNvSpPr>
            <a:spLocks noGrp="1" noRot="1" noChangeAspect="1"/>
          </p:cNvSpPr>
          <p:nvPr>
            <p:ph type="sldImg" idx="2"/>
          </p:nvPr>
        </p:nvSpPr>
        <p:spPr>
          <a:xfrm>
            <a:off x="939800" y="750888"/>
            <a:ext cx="5010150" cy="3757612"/>
          </a:xfrm>
          <a:prstGeom prst="rect">
            <a:avLst/>
          </a:prstGeom>
          <a:noFill/>
          <a:ln w="12700">
            <a:solidFill>
              <a:prstClr val="black"/>
            </a:solidFill>
          </a:ln>
        </p:spPr>
        <p:txBody>
          <a:bodyPr vert="horz" lIns="96616" tIns="48308" rIns="96616" bIns="48308" rtlCol="0" anchor="ctr"/>
          <a:lstStyle/>
          <a:p>
            <a:endParaRPr lang="hu-HU"/>
          </a:p>
        </p:txBody>
      </p:sp>
      <p:sp>
        <p:nvSpPr>
          <p:cNvPr id="5" name="Jegyzetek helye 4"/>
          <p:cNvSpPr>
            <a:spLocks noGrp="1"/>
          </p:cNvSpPr>
          <p:nvPr>
            <p:ph type="body" sz="quarter" idx="3"/>
          </p:nvPr>
        </p:nvSpPr>
        <p:spPr>
          <a:xfrm>
            <a:off x="688975" y="4758889"/>
            <a:ext cx="5511800" cy="4508421"/>
          </a:xfrm>
          <a:prstGeom prst="rect">
            <a:avLst/>
          </a:prstGeom>
        </p:spPr>
        <p:txBody>
          <a:bodyPr vert="horz" lIns="96616" tIns="48308" rIns="96616" bIns="48308"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516038"/>
            <a:ext cx="2985558" cy="500936"/>
          </a:xfrm>
          <a:prstGeom prst="rect">
            <a:avLst/>
          </a:prstGeom>
        </p:spPr>
        <p:txBody>
          <a:bodyPr vert="horz" lIns="96616" tIns="48308" rIns="96616" bIns="48308" rtlCol="0" anchor="b"/>
          <a:lstStyle>
            <a:lvl1pPr algn="l">
              <a:defRPr sz="1300"/>
            </a:lvl1pPr>
          </a:lstStyle>
          <a:p>
            <a:endParaRPr lang="hu-HU"/>
          </a:p>
        </p:txBody>
      </p:sp>
      <p:sp>
        <p:nvSpPr>
          <p:cNvPr id="7" name="Dia számának helye 6"/>
          <p:cNvSpPr>
            <a:spLocks noGrp="1"/>
          </p:cNvSpPr>
          <p:nvPr>
            <p:ph type="sldNum" sz="quarter" idx="5"/>
          </p:nvPr>
        </p:nvSpPr>
        <p:spPr>
          <a:xfrm>
            <a:off x="3902597" y="9516038"/>
            <a:ext cx="2985558" cy="500936"/>
          </a:xfrm>
          <a:prstGeom prst="rect">
            <a:avLst/>
          </a:prstGeom>
        </p:spPr>
        <p:txBody>
          <a:bodyPr vert="horz" lIns="96616" tIns="48308" rIns="96616" bIns="48308" rtlCol="0" anchor="b"/>
          <a:lstStyle>
            <a:lvl1pPr algn="r">
              <a:defRPr sz="1300"/>
            </a:lvl1pPr>
          </a:lstStyle>
          <a:p>
            <a:fld id="{CDA5C11E-540C-488B-B718-84796C0B45F1}" type="slidenum">
              <a:rPr lang="hu-HU" smtClean="0"/>
              <a:t>‹#›</a:t>
            </a:fld>
            <a:endParaRPr lang="hu-HU"/>
          </a:p>
        </p:txBody>
      </p:sp>
    </p:spTree>
    <p:extLst>
      <p:ext uri="{BB962C8B-B14F-4D97-AF65-F5344CB8AC3E}">
        <p14:creationId xmlns:p14="http://schemas.microsoft.com/office/powerpoint/2010/main" val="4036585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10"/>
          </p:nvPr>
        </p:nvSpPr>
        <p:spPr/>
        <p:txBody>
          <a:bodyPr/>
          <a:lstStyle/>
          <a:p>
            <a:fld id="{CDA5C11E-540C-488B-B718-84796C0B45F1}" type="slidenum">
              <a:rPr lang="hu-HU" smtClean="0"/>
              <a:t>1</a:t>
            </a:fld>
            <a:endParaRPr lang="hu-HU"/>
          </a:p>
        </p:txBody>
      </p:sp>
    </p:spTree>
    <p:extLst>
      <p:ext uri="{BB962C8B-B14F-4D97-AF65-F5344CB8AC3E}">
        <p14:creationId xmlns:p14="http://schemas.microsoft.com/office/powerpoint/2010/main" val="4112389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a:p>
        </p:txBody>
      </p:sp>
      <p:sp>
        <p:nvSpPr>
          <p:cNvPr id="4" name="Dia számának helye 3"/>
          <p:cNvSpPr>
            <a:spLocks noGrp="1"/>
          </p:cNvSpPr>
          <p:nvPr>
            <p:ph type="sldNum" sz="quarter" idx="10"/>
          </p:nvPr>
        </p:nvSpPr>
        <p:spPr/>
        <p:txBody>
          <a:bodyPr/>
          <a:lstStyle/>
          <a:p>
            <a:fld id="{CDA5C11E-540C-488B-B718-84796C0B45F1}" type="slidenum">
              <a:rPr lang="hu-HU" smtClean="0"/>
              <a:t>7</a:t>
            </a:fld>
            <a:endParaRPr lang="hu-HU"/>
          </a:p>
        </p:txBody>
      </p:sp>
    </p:spTree>
    <p:extLst>
      <p:ext uri="{BB962C8B-B14F-4D97-AF65-F5344CB8AC3E}">
        <p14:creationId xmlns:p14="http://schemas.microsoft.com/office/powerpoint/2010/main" val="4112389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a:t>Mintacím szerkesztése</a:t>
            </a:r>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0DD05FFA-4383-4574-9830-A5FF25BE8406}" type="datetimeFigureOut">
              <a:rPr lang="hu-HU" smtClean="0"/>
              <a:t>2020. 09. 10.</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74ECFDF-B4B8-4D79-9C23-DD008FAF0A0B}" type="slidenum">
              <a:rPr lang="hu-HU" smtClean="0"/>
              <a:t>‹#›</a:t>
            </a:fld>
            <a:endParaRPr lang="hu-HU"/>
          </a:p>
        </p:txBody>
      </p:sp>
      <p:sp>
        <p:nvSpPr>
          <p:cNvPr id="7" name="Cím 1"/>
          <p:cNvSpPr txBox="1">
            <a:spLocks/>
          </p:cNvSpPr>
          <p:nvPr userDrawn="1"/>
        </p:nvSpPr>
        <p:spPr>
          <a:xfrm>
            <a:off x="447989" y="44624"/>
            <a:ext cx="4412043" cy="8640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400" b="1" kern="1200" cap="all" baseline="0">
                <a:solidFill>
                  <a:schemeClr val="bg1"/>
                </a:solidFill>
                <a:latin typeface="Arial" panose="020B0604020202020204" pitchFamily="34" charset="0"/>
                <a:ea typeface="+mj-ea"/>
                <a:cs typeface="Arial" panose="020B0604020202020204" pitchFamily="34" charset="0"/>
              </a:defRPr>
            </a:lvl1pPr>
          </a:lstStyle>
          <a:p>
            <a:r>
              <a:rPr lang="hu-HU"/>
              <a:t>Mintacím szerkesztése</a:t>
            </a:r>
          </a:p>
        </p:txBody>
      </p:sp>
    </p:spTree>
    <p:extLst>
      <p:ext uri="{BB962C8B-B14F-4D97-AF65-F5344CB8AC3E}">
        <p14:creationId xmlns:p14="http://schemas.microsoft.com/office/powerpoint/2010/main" val="3805236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a:xfrm>
            <a:off x="447989" y="44624"/>
            <a:ext cx="4700075" cy="936104"/>
          </a:xfrm>
        </p:spPr>
        <p:txBody>
          <a:bodyPr>
            <a:normAutofit/>
          </a:bodyPr>
          <a:lstStyle>
            <a:lvl1pPr algn="l">
              <a:defRPr sz="2400"/>
            </a:lvl1pPr>
          </a:lstStyle>
          <a:p>
            <a:r>
              <a:rPr lang="hu-HU" dirty="0"/>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0DD05FFA-4383-4574-9830-A5FF25BE8406}" type="datetimeFigureOut">
              <a:rPr lang="hu-HU" smtClean="0"/>
              <a:t>2020. 09. 10.</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74ECFDF-B4B8-4D79-9C23-DD008FAF0A0B}" type="slidenum">
              <a:rPr lang="hu-HU" smtClean="0"/>
              <a:t>‹#›</a:t>
            </a:fld>
            <a:endParaRPr lang="hu-HU"/>
          </a:p>
        </p:txBody>
      </p:sp>
    </p:spTree>
    <p:extLst>
      <p:ext uri="{BB962C8B-B14F-4D97-AF65-F5344CB8AC3E}">
        <p14:creationId xmlns:p14="http://schemas.microsoft.com/office/powerpoint/2010/main" val="1329614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0DD05FFA-4383-4574-9830-A5FF25BE8406}" type="datetimeFigureOut">
              <a:rPr lang="hu-HU" smtClean="0"/>
              <a:t>2020. 09. 10.</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774ECFDF-B4B8-4D79-9C23-DD008FAF0A0B}" type="slidenum">
              <a:rPr lang="hu-HU" smtClean="0"/>
              <a:t>‹#›</a:t>
            </a:fld>
            <a:endParaRPr lang="hu-HU"/>
          </a:p>
        </p:txBody>
      </p:sp>
      <p:sp>
        <p:nvSpPr>
          <p:cNvPr id="7" name="Cím 1"/>
          <p:cNvSpPr txBox="1">
            <a:spLocks/>
          </p:cNvSpPr>
          <p:nvPr userDrawn="1"/>
        </p:nvSpPr>
        <p:spPr>
          <a:xfrm>
            <a:off x="447989" y="44624"/>
            <a:ext cx="4412043" cy="8640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400" b="1" kern="1200" cap="all" baseline="0">
                <a:solidFill>
                  <a:schemeClr val="bg1"/>
                </a:solidFill>
                <a:latin typeface="Arial" panose="020B0604020202020204" pitchFamily="34" charset="0"/>
                <a:ea typeface="+mj-ea"/>
                <a:cs typeface="Arial" panose="020B0604020202020204" pitchFamily="34" charset="0"/>
              </a:defRPr>
            </a:lvl1pPr>
          </a:lstStyle>
          <a:p>
            <a:r>
              <a:rPr lang="hu-HU"/>
              <a:t>Mintacím szerkesztése</a:t>
            </a:r>
          </a:p>
        </p:txBody>
      </p:sp>
    </p:spTree>
    <p:extLst>
      <p:ext uri="{BB962C8B-B14F-4D97-AF65-F5344CB8AC3E}">
        <p14:creationId xmlns:p14="http://schemas.microsoft.com/office/powerpoint/2010/main" val="3469027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0DD05FFA-4383-4574-9830-A5FF25BE8406}" type="datetimeFigureOut">
              <a:rPr lang="hu-HU" smtClean="0"/>
              <a:t>2020. 09. 10.</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774ECFDF-B4B8-4D79-9C23-DD008FAF0A0B}" type="slidenum">
              <a:rPr lang="hu-HU" smtClean="0"/>
              <a:t>‹#›</a:t>
            </a:fld>
            <a:endParaRPr lang="hu-HU"/>
          </a:p>
        </p:txBody>
      </p:sp>
    </p:spTree>
    <p:extLst>
      <p:ext uri="{BB962C8B-B14F-4D97-AF65-F5344CB8AC3E}">
        <p14:creationId xmlns:p14="http://schemas.microsoft.com/office/powerpoint/2010/main" val="3634561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0DD05FFA-4383-4574-9830-A5FF25BE8406}" type="datetimeFigureOut">
              <a:rPr lang="hu-HU" smtClean="0"/>
              <a:t>2020. 09. 10.</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774ECFDF-B4B8-4D79-9C23-DD008FAF0A0B}" type="slidenum">
              <a:rPr lang="hu-HU" smtClean="0"/>
              <a:t>‹#›</a:t>
            </a:fld>
            <a:endParaRPr lang="hu-HU"/>
          </a:p>
        </p:txBody>
      </p:sp>
    </p:spTree>
    <p:extLst>
      <p:ext uri="{BB962C8B-B14F-4D97-AF65-F5344CB8AC3E}">
        <p14:creationId xmlns:p14="http://schemas.microsoft.com/office/powerpoint/2010/main" val="24456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6" name="Tartalom helye 2"/>
          <p:cNvSpPr>
            <a:spLocks noGrp="1"/>
          </p:cNvSpPr>
          <p:nvPr>
            <p:ph idx="1"/>
          </p:nvPr>
        </p:nvSpPr>
        <p:spPr>
          <a:xfrm>
            <a:off x="447989" y="1628800"/>
            <a:ext cx="5111750" cy="4691063"/>
          </a:xfrm>
        </p:spPr>
        <p:txBody>
          <a:bodyPr/>
          <a:lstStyle>
            <a:lvl1pPr>
              <a:defRPr sz="24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7" name="Kép helye 2"/>
          <p:cNvSpPr>
            <a:spLocks noGrp="1"/>
          </p:cNvSpPr>
          <p:nvPr>
            <p:ph type="pic" idx="13"/>
          </p:nvPr>
        </p:nvSpPr>
        <p:spPr>
          <a:xfrm>
            <a:off x="5724128" y="1633102"/>
            <a:ext cx="3240360" cy="46910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Tree>
    <p:extLst>
      <p:ext uri="{BB962C8B-B14F-4D97-AF65-F5344CB8AC3E}">
        <p14:creationId xmlns:p14="http://schemas.microsoft.com/office/powerpoint/2010/main" val="2086175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artalomrész képaláírással">
    <p:spTree>
      <p:nvGrpSpPr>
        <p:cNvPr id="1" name=""/>
        <p:cNvGrpSpPr/>
        <p:nvPr/>
      </p:nvGrpSpPr>
      <p:grpSpPr>
        <a:xfrm>
          <a:off x="0" y="0"/>
          <a:ext cx="0" cy="0"/>
          <a:chOff x="0" y="0"/>
          <a:chExt cx="0" cy="0"/>
        </a:xfrm>
      </p:grpSpPr>
      <p:sp>
        <p:nvSpPr>
          <p:cNvPr id="3" name="Tartalom helye 2"/>
          <p:cNvSpPr>
            <a:spLocks noGrp="1"/>
          </p:cNvSpPr>
          <p:nvPr>
            <p:ph idx="1"/>
          </p:nvPr>
        </p:nvSpPr>
        <p:spPr>
          <a:xfrm>
            <a:off x="3575050" y="1435100"/>
            <a:ext cx="5111750" cy="46910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DD05FFA-4383-4574-9830-A5FF25BE8406}" type="datetimeFigureOut">
              <a:rPr lang="hu-HU" smtClean="0"/>
              <a:t>2020. 09. 10.</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774ECFDF-B4B8-4D79-9C23-DD008FAF0A0B}" type="slidenum">
              <a:rPr lang="hu-HU" smtClean="0"/>
              <a:t>‹#›</a:t>
            </a:fld>
            <a:endParaRPr lang="hu-HU"/>
          </a:p>
        </p:txBody>
      </p:sp>
      <p:sp>
        <p:nvSpPr>
          <p:cNvPr id="9" name="Cím 1"/>
          <p:cNvSpPr>
            <a:spLocks noGrp="1"/>
          </p:cNvSpPr>
          <p:nvPr>
            <p:ph type="title"/>
          </p:nvPr>
        </p:nvSpPr>
        <p:spPr>
          <a:xfrm>
            <a:off x="447989" y="44624"/>
            <a:ext cx="4412043" cy="864096"/>
          </a:xfrm>
        </p:spPr>
        <p:txBody>
          <a:bodyPr/>
          <a:lstStyle/>
          <a:p>
            <a:r>
              <a:rPr lang="hu-HU"/>
              <a:t>Mintacím szerkesztése</a:t>
            </a:r>
          </a:p>
        </p:txBody>
      </p:sp>
    </p:spTree>
    <p:extLst>
      <p:ext uri="{BB962C8B-B14F-4D97-AF65-F5344CB8AC3E}">
        <p14:creationId xmlns:p14="http://schemas.microsoft.com/office/powerpoint/2010/main" val="1428776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0DD05FFA-4383-4574-9830-A5FF25BE8406}" type="datetimeFigureOut">
              <a:rPr lang="hu-HU" smtClean="0"/>
              <a:t>2020. 09. 10.</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774ECFDF-B4B8-4D79-9C23-DD008FAF0A0B}" type="slidenum">
              <a:rPr lang="hu-HU" smtClean="0"/>
              <a:t>‹#›</a:t>
            </a:fld>
            <a:endParaRPr lang="hu-HU"/>
          </a:p>
        </p:txBody>
      </p:sp>
    </p:spTree>
    <p:extLst>
      <p:ext uri="{BB962C8B-B14F-4D97-AF65-F5344CB8AC3E}">
        <p14:creationId xmlns:p14="http://schemas.microsoft.com/office/powerpoint/2010/main" val="90349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14" name="Title 8"/>
          <p:cNvSpPr>
            <a:spLocks noGrp="1"/>
          </p:cNvSpPr>
          <p:nvPr>
            <p:ph type="title" hasCustomPrompt="1"/>
          </p:nvPr>
        </p:nvSpPr>
        <p:spPr>
          <a:xfrm>
            <a:off x="4495800" y="2286000"/>
            <a:ext cx="4419600" cy="1143000"/>
          </a:xfrm>
        </p:spPr>
        <p:txBody>
          <a:bodyPr anchor="t">
            <a:noAutofit/>
          </a:bodyPr>
          <a:lstStyle>
            <a:lvl1pPr algn="l">
              <a:defRPr sz="4400" b="1" cap="all" baseline="0">
                <a:solidFill>
                  <a:schemeClr val="bg1"/>
                </a:solidFill>
                <a:latin typeface="Arial"/>
                <a:cs typeface="Arial"/>
              </a:defRPr>
            </a:lvl1pPr>
          </a:lstStyle>
          <a:p>
            <a:r>
              <a:rPr lang="hu-HU" dirty="0"/>
              <a:t>Prezentáció Címe</a:t>
            </a:r>
            <a:endParaRPr lang="en-US" dirty="0"/>
          </a:p>
        </p:txBody>
      </p:sp>
      <p:sp>
        <p:nvSpPr>
          <p:cNvPr id="17" name="Text Placeholder 15"/>
          <p:cNvSpPr>
            <a:spLocks noGrp="1"/>
          </p:cNvSpPr>
          <p:nvPr>
            <p:ph type="body" sz="quarter" idx="10" hasCustomPrompt="1"/>
          </p:nvPr>
        </p:nvSpPr>
        <p:spPr>
          <a:xfrm>
            <a:off x="4495800" y="3886200"/>
            <a:ext cx="4343400" cy="914400"/>
          </a:xfrm>
        </p:spPr>
        <p:txBody>
          <a:bodyPr wrap="square" anchor="t"/>
          <a:lstStyle>
            <a:lvl1pPr marL="514350" indent="-514350" algn="l">
              <a:spcAft>
                <a:spcPts val="600"/>
              </a:spcAft>
              <a:buFontTx/>
              <a:buNone/>
              <a:defRPr cap="all" baseline="0">
                <a:solidFill>
                  <a:srgbClr val="FFFFFF"/>
                </a:solidFill>
                <a:latin typeface="Arial"/>
                <a:cs typeface="Arial"/>
              </a:defRPr>
            </a:lvl1pPr>
            <a:lvl2pPr>
              <a:buNone/>
              <a:defRPr/>
            </a:lvl2pPr>
          </a:lstStyle>
          <a:p>
            <a:pPr lvl="0"/>
            <a:r>
              <a:rPr lang="hu-HU" dirty="0"/>
              <a:t>Click to edit Alcím</a:t>
            </a:r>
          </a:p>
          <a:p>
            <a:pPr lvl="0"/>
            <a:endParaRPr lang="hu-H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447989" y="44624"/>
            <a:ext cx="4412043" cy="864096"/>
          </a:xfrm>
          <a:prstGeom prst="rect">
            <a:avLst/>
          </a:prstGeom>
        </p:spPr>
        <p:txBody>
          <a:bodyPr vert="horz" lIns="91440" tIns="45720" rIns="91440" bIns="45720" rtlCol="0" anchor="ctr">
            <a:normAutofit/>
          </a:bodyPr>
          <a:lstStyle/>
          <a:p>
            <a:r>
              <a:rPr lang="hu-HU" dirty="0"/>
              <a:t>Mintacím szerkesztése</a:t>
            </a:r>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D05FFA-4383-4574-9830-A5FF25BE8406}" type="datetimeFigureOut">
              <a:rPr lang="hu-HU" smtClean="0"/>
              <a:t>2020. 09. 10.</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4ECFDF-B4B8-4D79-9C23-DD008FAF0A0B}" type="slidenum">
              <a:rPr lang="hu-HU" smtClean="0"/>
              <a:t>‹#›</a:t>
            </a:fld>
            <a:endParaRPr lang="hu-HU"/>
          </a:p>
        </p:txBody>
      </p:sp>
    </p:spTree>
    <p:extLst>
      <p:ext uri="{BB962C8B-B14F-4D97-AF65-F5344CB8AC3E}">
        <p14:creationId xmlns:p14="http://schemas.microsoft.com/office/powerpoint/2010/main" val="191508263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6" r:id="rId7"/>
    <p:sldLayoutId id="2147483667" r:id="rId8"/>
    <p:sldLayoutId id="2147483670" r:id="rId9"/>
  </p:sldLayoutIdLst>
  <p:txStyles>
    <p:titleStyle>
      <a:lvl1pPr algn="l" defTabSz="914400" rtl="0" eaLnBrk="1" latinLnBrk="0" hangingPunct="1">
        <a:spcBef>
          <a:spcPct val="0"/>
        </a:spcBef>
        <a:buNone/>
        <a:defRPr sz="2400" b="1" kern="1200" cap="all" baseline="0">
          <a:solidFill>
            <a:schemeClr val="bg1"/>
          </a:solidFill>
          <a:latin typeface="Arial" panose="020B0604020202020204" pitchFamily="34" charset="0"/>
          <a:ea typeface="+mj-ea"/>
          <a:cs typeface="Arial"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395536" y="116632"/>
            <a:ext cx="8352928" cy="6264696"/>
          </a:xfrm>
        </p:spPr>
        <p:txBody>
          <a:bodyPr/>
          <a:lstStyle/>
          <a:p>
            <a:pPr algn="ctr"/>
            <a:r>
              <a:rPr lang="hu-HU" dirty="0"/>
              <a:t>Környezet- és energiatudatosság ösztönzése Bács-Kiskun megyében </a:t>
            </a:r>
            <a:br>
              <a:rPr lang="hu-HU" dirty="0"/>
            </a:br>
            <a:br>
              <a:rPr lang="hu-HU" dirty="0"/>
            </a:br>
            <a:r>
              <a:rPr lang="hu-HU" dirty="0"/>
              <a:t>KEHOP-5.4.1-16-2016-00238</a:t>
            </a:r>
          </a:p>
        </p:txBody>
      </p:sp>
    </p:spTree>
    <p:extLst>
      <p:ext uri="{BB962C8B-B14F-4D97-AF65-F5344CB8AC3E}">
        <p14:creationId xmlns:p14="http://schemas.microsoft.com/office/powerpoint/2010/main" val="11697705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 helye 2"/>
          <p:cNvSpPr>
            <a:spLocks noGrp="1"/>
          </p:cNvSpPr>
          <p:nvPr>
            <p:ph type="body" sz="half" idx="2"/>
          </p:nvPr>
        </p:nvSpPr>
        <p:spPr>
          <a:xfrm>
            <a:off x="452257" y="1291013"/>
            <a:ext cx="8363272" cy="4590910"/>
          </a:xfrm>
        </p:spPr>
        <p:txBody>
          <a:bodyPr>
            <a:normAutofit/>
          </a:bodyPr>
          <a:lstStyle/>
          <a:p>
            <a:pPr algn="just">
              <a:lnSpc>
                <a:spcPct val="107000"/>
              </a:lnSpc>
              <a:spcBef>
                <a:spcPts val="600"/>
              </a:spcBef>
              <a:spcAft>
                <a:spcPts val="600"/>
              </a:spcAft>
            </a:pPr>
            <a:r>
              <a:rPr lang="hu-HU" sz="1600" dirty="0">
                <a:solidFill>
                  <a:srgbClr val="000000"/>
                </a:solidFill>
                <a:effectLst/>
                <a:latin typeface="+mj-lt"/>
                <a:ea typeface="Times New Roman" panose="02020603050405020304" pitchFamily="18" charset="0"/>
                <a:cs typeface="Times New Roman" panose="02020603050405020304" pitchFamily="18" charset="0"/>
              </a:rPr>
              <a:t>Az utóbbi időben nyilvánvalóvá vált, hogy az emberiség környezet szennyező, energiapazarló és meggondolatlan magatartása (a természeti erőforrások gyors kimerítése, a globális felmelegedés felgyorsítása) hosszú távon roppant negatív következményekkel járhat. A gondokat, akárcsak a túlnépesedés, a légköri szén-dioxid szint növekedése, az ózon réteg vékonyodása, csakis nemzetközi összefogással lehet eltüntetni.</a:t>
            </a:r>
          </a:p>
          <a:p>
            <a:pPr algn="just">
              <a:lnSpc>
                <a:spcPct val="107000"/>
              </a:lnSpc>
              <a:spcBef>
                <a:spcPts val="600"/>
              </a:spcBef>
              <a:spcAft>
                <a:spcPts val="600"/>
              </a:spcAft>
            </a:pPr>
            <a:r>
              <a:rPr lang="hu-HU" sz="1600" dirty="0">
                <a:solidFill>
                  <a:srgbClr val="000000"/>
                </a:solidFill>
                <a:effectLst/>
                <a:latin typeface="+mj-lt"/>
                <a:ea typeface="Times New Roman" panose="02020603050405020304" pitchFamily="18" charset="0"/>
                <a:cs typeface="Times New Roman" panose="02020603050405020304" pitchFamily="18" charset="0"/>
              </a:rPr>
              <a:t>Számos kutatás szerint beigazolódott, hogy a megoldást a </a:t>
            </a:r>
            <a:r>
              <a:rPr lang="hu-HU" sz="1600" b="1" dirty="0">
                <a:solidFill>
                  <a:srgbClr val="000000"/>
                </a:solidFill>
                <a:effectLst/>
                <a:latin typeface="+mj-lt"/>
                <a:ea typeface="Times New Roman" panose="02020603050405020304" pitchFamily="18" charset="0"/>
                <a:cs typeface="Times New Roman" panose="02020603050405020304" pitchFamily="18" charset="0"/>
              </a:rPr>
              <a:t>legfőbb lépést a megújuló energiaforrások mihamarabbi felismerése és kiaknázása</a:t>
            </a:r>
            <a:r>
              <a:rPr lang="hu-HU" sz="1600" dirty="0">
                <a:solidFill>
                  <a:srgbClr val="000000"/>
                </a:solidFill>
                <a:effectLst/>
                <a:latin typeface="+mj-lt"/>
                <a:ea typeface="Times New Roman" panose="02020603050405020304" pitchFamily="18" charset="0"/>
                <a:cs typeface="Times New Roman" panose="02020603050405020304" pitchFamily="18" charset="0"/>
              </a:rPr>
              <a:t> jelenti.</a:t>
            </a:r>
          </a:p>
          <a:p>
            <a:pPr algn="just">
              <a:lnSpc>
                <a:spcPct val="107000"/>
              </a:lnSpc>
              <a:spcBef>
                <a:spcPts val="600"/>
              </a:spcBef>
              <a:spcAft>
                <a:spcPts val="600"/>
              </a:spcAft>
            </a:pPr>
            <a:endParaRPr lang="hu-HU" sz="1600" dirty="0">
              <a:effectLst/>
              <a:latin typeface="+mj-lt"/>
              <a:ea typeface="Calibri" panose="020F0502020204030204" pitchFamily="34" charset="0"/>
              <a:cs typeface="Times New Roman" panose="02020603050405020304" pitchFamily="18" charset="0"/>
            </a:endParaRPr>
          </a:p>
          <a:p>
            <a:pPr algn="just"/>
            <a:endParaRPr lang="hu-HU" sz="1600" dirty="0">
              <a:latin typeface="+mj-lt"/>
            </a:endParaRPr>
          </a:p>
        </p:txBody>
      </p:sp>
      <p:sp>
        <p:nvSpPr>
          <p:cNvPr id="4" name="Cím 3"/>
          <p:cNvSpPr>
            <a:spLocks noGrp="1"/>
          </p:cNvSpPr>
          <p:nvPr>
            <p:ph type="title"/>
          </p:nvPr>
        </p:nvSpPr>
        <p:spPr>
          <a:xfrm>
            <a:off x="447989" y="188640"/>
            <a:ext cx="8363272" cy="864096"/>
          </a:xfrm>
        </p:spPr>
        <p:txBody>
          <a:bodyPr>
            <a:normAutofit/>
          </a:bodyPr>
          <a:lstStyle/>
          <a:p>
            <a:pPr algn="ctr"/>
            <a:r>
              <a:rPr lang="hu-HU" dirty="0"/>
              <a:t>Megújuló energiaforrások lehetőségei, típusai és alkalmazásuk bemutatása</a:t>
            </a:r>
          </a:p>
        </p:txBody>
      </p:sp>
      <p:pic>
        <p:nvPicPr>
          <p:cNvPr id="1026" name="Picture 2">
            <a:extLst>
              <a:ext uri="{FF2B5EF4-FFF2-40B4-BE49-F238E27FC236}">
                <a16:creationId xmlns:a16="http://schemas.microsoft.com/office/drawing/2014/main" id="{7E4B9A73-CEB8-421B-BB6E-9C751F01D6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2785" y="3861048"/>
            <a:ext cx="4193679" cy="2558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99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 helye 2"/>
          <p:cNvSpPr>
            <a:spLocks noGrp="1"/>
          </p:cNvSpPr>
          <p:nvPr>
            <p:ph type="body" sz="half" idx="2"/>
          </p:nvPr>
        </p:nvSpPr>
        <p:spPr>
          <a:xfrm>
            <a:off x="452257" y="1291012"/>
            <a:ext cx="8363272" cy="5306339"/>
          </a:xfrm>
        </p:spPr>
        <p:txBody>
          <a:bodyPr>
            <a:noAutofit/>
          </a:bodyPr>
          <a:lstStyle/>
          <a:p>
            <a:pPr algn="just">
              <a:lnSpc>
                <a:spcPct val="107000"/>
              </a:lnSpc>
              <a:spcBef>
                <a:spcPts val="600"/>
              </a:spcBef>
              <a:spcAft>
                <a:spcPts val="600"/>
              </a:spcAft>
            </a:pPr>
            <a:r>
              <a:rPr lang="hu-HU" sz="1600" b="1" dirty="0">
                <a:solidFill>
                  <a:srgbClr val="000000"/>
                </a:solidFill>
                <a:effectLst/>
                <a:latin typeface="+mj-lt"/>
                <a:ea typeface="Times New Roman" panose="02020603050405020304" pitchFamily="18" charset="0"/>
                <a:cs typeface="Times New Roman" panose="02020603050405020304" pitchFamily="18" charset="0"/>
              </a:rPr>
              <a:t>MEGÚJULÓ ENERGIAFORRÁSOK</a:t>
            </a:r>
            <a:endParaRPr lang="hu-HU" sz="1600" dirty="0">
              <a:effectLst/>
              <a:latin typeface="+mj-lt"/>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hu-HU" sz="1600" b="1" dirty="0">
                <a:solidFill>
                  <a:srgbClr val="000000"/>
                </a:solidFill>
                <a:effectLst/>
                <a:latin typeface="+mj-lt"/>
                <a:ea typeface="Times New Roman" panose="02020603050405020304" pitchFamily="18" charset="0"/>
                <a:cs typeface="Times New Roman" panose="02020603050405020304" pitchFamily="18" charset="0"/>
              </a:rPr>
              <a:t>Megújuló energiaforrás</a:t>
            </a:r>
            <a:r>
              <a:rPr lang="hu-HU" sz="1600" dirty="0">
                <a:solidFill>
                  <a:srgbClr val="000000"/>
                </a:solidFill>
                <a:effectLst/>
                <a:latin typeface="+mj-lt"/>
                <a:ea typeface="Times New Roman" panose="02020603050405020304" pitchFamily="18" charset="0"/>
                <a:cs typeface="Times New Roman" panose="02020603050405020304" pitchFamily="18" charset="0"/>
              </a:rPr>
              <a:t>nak nevezzük az energiahordozók azon csoportját, amelyek belátható időben képesek megújulni, azaz nem fogynak el, ellentétben a nem megújuló energiaforrásokkal. </a:t>
            </a:r>
            <a:endParaRPr lang="hu-HU" sz="1600" dirty="0">
              <a:effectLst/>
              <a:latin typeface="+mj-lt"/>
              <a:ea typeface="Calibri" panose="020F0502020204030204" pitchFamily="34" charset="0"/>
              <a:cs typeface="Times New Roman" panose="02020603050405020304" pitchFamily="18" charset="0"/>
            </a:endParaRPr>
          </a:p>
          <a:p>
            <a:pPr algn="just">
              <a:lnSpc>
                <a:spcPct val="107000"/>
              </a:lnSpc>
              <a:spcBef>
                <a:spcPts val="600"/>
              </a:spcBef>
              <a:spcAft>
                <a:spcPts val="600"/>
              </a:spcAft>
            </a:pPr>
            <a:r>
              <a:rPr lang="hu-HU" sz="1600" b="1" dirty="0">
                <a:solidFill>
                  <a:srgbClr val="000000"/>
                </a:solidFill>
                <a:effectLst/>
                <a:latin typeface="+mj-lt"/>
                <a:ea typeface="Times New Roman" panose="02020603050405020304" pitchFamily="18" charset="0"/>
                <a:cs typeface="Times New Roman" panose="02020603050405020304" pitchFamily="18" charset="0"/>
              </a:rPr>
              <a:t>A megújuló energiaforrások: </a:t>
            </a:r>
            <a:endParaRPr lang="hu-HU" sz="1600" dirty="0">
              <a:effectLst/>
              <a:latin typeface="+mj-lt"/>
              <a:ea typeface="Calibri" panose="020F0502020204030204" pitchFamily="34" charset="0"/>
              <a:cs typeface="Times New Roman" panose="02020603050405020304" pitchFamily="18" charset="0"/>
            </a:endParaRPr>
          </a:p>
          <a:p>
            <a:pPr marL="742950" lvl="1" indent="-285750" algn="just">
              <a:lnSpc>
                <a:spcPct val="107000"/>
              </a:lnSpc>
              <a:spcBef>
                <a:spcPts val="0"/>
              </a:spcBef>
              <a:buFont typeface="Arial" panose="020B0604020202020204" pitchFamily="34" charset="0"/>
              <a:buChar char="•"/>
            </a:pPr>
            <a:r>
              <a:rPr lang="hu-HU" sz="1600" dirty="0">
                <a:solidFill>
                  <a:srgbClr val="000000"/>
                </a:solidFill>
                <a:effectLst/>
                <a:latin typeface="+mj-lt"/>
                <a:ea typeface="Times New Roman" panose="02020603050405020304" pitchFamily="18" charset="0"/>
                <a:cs typeface="Times New Roman" panose="02020603050405020304" pitchFamily="18" charset="0"/>
              </a:rPr>
              <a:t>a napenergia közvetlen termikus és </a:t>
            </a:r>
            <a:r>
              <a:rPr lang="hu-HU" sz="1600" dirty="0" err="1">
                <a:solidFill>
                  <a:srgbClr val="000000"/>
                </a:solidFill>
                <a:effectLst/>
                <a:latin typeface="+mj-lt"/>
                <a:ea typeface="Times New Roman" panose="02020603050405020304" pitchFamily="18" charset="0"/>
                <a:cs typeface="Times New Roman" panose="02020603050405020304" pitchFamily="18" charset="0"/>
              </a:rPr>
              <a:t>fotoelektromos</a:t>
            </a:r>
            <a:r>
              <a:rPr lang="hu-HU" sz="1600" dirty="0">
                <a:solidFill>
                  <a:srgbClr val="000000"/>
                </a:solidFill>
                <a:effectLst/>
                <a:latin typeface="+mj-lt"/>
                <a:ea typeface="Times New Roman" panose="02020603050405020304" pitchFamily="18" charset="0"/>
                <a:cs typeface="Times New Roman" panose="02020603050405020304" pitchFamily="18" charset="0"/>
              </a:rPr>
              <a:t> hasznosítása,</a:t>
            </a:r>
            <a:endParaRPr lang="hu-HU" sz="1600" dirty="0">
              <a:latin typeface="+mj-lt"/>
              <a:ea typeface="Times New Roman" panose="02020603050405020304" pitchFamily="18" charset="0"/>
              <a:cs typeface="Times New Roman" panose="02020603050405020304" pitchFamily="18" charset="0"/>
            </a:endParaRPr>
          </a:p>
          <a:p>
            <a:pPr marL="742950" lvl="1" indent="-285750" algn="just">
              <a:lnSpc>
                <a:spcPct val="107000"/>
              </a:lnSpc>
              <a:spcBef>
                <a:spcPts val="0"/>
              </a:spcBef>
              <a:buFont typeface="Arial" panose="020B0604020202020204" pitchFamily="34" charset="0"/>
              <a:buChar char="•"/>
            </a:pPr>
            <a:r>
              <a:rPr lang="hu-HU" sz="1600" dirty="0">
                <a:solidFill>
                  <a:srgbClr val="000000"/>
                </a:solidFill>
                <a:effectLst/>
                <a:latin typeface="+mj-lt"/>
                <a:ea typeface="Times New Roman" panose="02020603050405020304" pitchFamily="18" charset="0"/>
                <a:cs typeface="Times New Roman" panose="02020603050405020304" pitchFamily="18" charset="0"/>
              </a:rPr>
              <a:t>a biomassza, </a:t>
            </a:r>
            <a:endParaRPr lang="hu-HU" sz="1600" dirty="0">
              <a:latin typeface="+mj-lt"/>
              <a:ea typeface="Times New Roman" panose="02020603050405020304" pitchFamily="18" charset="0"/>
              <a:cs typeface="Times New Roman" panose="02020603050405020304" pitchFamily="18" charset="0"/>
            </a:endParaRPr>
          </a:p>
          <a:p>
            <a:pPr marL="742950" lvl="1" indent="-285750" algn="just">
              <a:lnSpc>
                <a:spcPct val="107000"/>
              </a:lnSpc>
              <a:spcBef>
                <a:spcPts val="0"/>
              </a:spcBef>
              <a:buFont typeface="Arial" panose="020B0604020202020204" pitchFamily="34" charset="0"/>
              <a:buChar char="•"/>
            </a:pPr>
            <a:r>
              <a:rPr lang="hu-HU" sz="1600" u="none" strike="noStrike" dirty="0">
                <a:solidFill>
                  <a:srgbClr val="000000"/>
                </a:solidFill>
                <a:effectLst/>
                <a:latin typeface="+mj-lt"/>
                <a:ea typeface="Times New Roman" panose="02020603050405020304" pitchFamily="18" charset="0"/>
                <a:cs typeface="Times New Roman" panose="02020603050405020304" pitchFamily="18" charset="0"/>
              </a:rPr>
              <a:t>szélenergia</a:t>
            </a:r>
            <a:r>
              <a:rPr lang="hu-HU" sz="1600" dirty="0">
                <a:solidFill>
                  <a:srgbClr val="000000"/>
                </a:solidFill>
                <a:effectLst/>
                <a:latin typeface="+mj-lt"/>
                <a:ea typeface="Times New Roman" panose="02020603050405020304" pitchFamily="18" charset="0"/>
                <a:cs typeface="Times New Roman" panose="02020603050405020304" pitchFamily="18" charset="0"/>
              </a:rPr>
              <a:t>, </a:t>
            </a:r>
            <a:endParaRPr lang="hu-HU" sz="1600" dirty="0">
              <a:latin typeface="+mj-lt"/>
              <a:ea typeface="Times New Roman" panose="02020603050405020304" pitchFamily="18" charset="0"/>
              <a:cs typeface="Times New Roman" panose="02020603050405020304" pitchFamily="18" charset="0"/>
            </a:endParaRPr>
          </a:p>
          <a:p>
            <a:pPr marL="742950" lvl="1" indent="-285750" algn="just">
              <a:lnSpc>
                <a:spcPct val="107000"/>
              </a:lnSpc>
              <a:spcBef>
                <a:spcPts val="0"/>
              </a:spcBef>
              <a:buFont typeface="Arial" panose="020B0604020202020204" pitchFamily="34" charset="0"/>
              <a:buChar char="•"/>
            </a:pPr>
            <a:r>
              <a:rPr lang="hu-HU" sz="1600" u="none" strike="noStrike" dirty="0">
                <a:solidFill>
                  <a:srgbClr val="000000"/>
                </a:solidFill>
                <a:effectLst/>
                <a:latin typeface="+mj-lt"/>
                <a:ea typeface="Times New Roman" panose="02020603050405020304" pitchFamily="18" charset="0"/>
                <a:cs typeface="Times New Roman" panose="02020603050405020304" pitchFamily="18" charset="0"/>
              </a:rPr>
              <a:t>vízenergia</a:t>
            </a:r>
            <a:r>
              <a:rPr lang="hu-HU" sz="1600" dirty="0">
                <a:solidFill>
                  <a:srgbClr val="000000"/>
                </a:solidFill>
                <a:effectLst/>
                <a:latin typeface="+mj-lt"/>
                <a:ea typeface="Times New Roman" panose="02020603050405020304" pitchFamily="18" charset="0"/>
                <a:cs typeface="Times New Roman" panose="02020603050405020304" pitchFamily="18" charset="0"/>
              </a:rPr>
              <a:t>, a tenger hullámzásából kinyerhető energia, </a:t>
            </a:r>
            <a:endParaRPr lang="hu-HU" sz="1600" dirty="0">
              <a:latin typeface="+mj-lt"/>
              <a:ea typeface="Times New Roman" panose="02020603050405020304" pitchFamily="18" charset="0"/>
              <a:cs typeface="Times New Roman" panose="02020603050405020304" pitchFamily="18" charset="0"/>
            </a:endParaRPr>
          </a:p>
          <a:p>
            <a:pPr marL="742950" lvl="1" indent="-285750" algn="just">
              <a:lnSpc>
                <a:spcPct val="107000"/>
              </a:lnSpc>
              <a:spcBef>
                <a:spcPts val="0"/>
              </a:spcBef>
              <a:buFont typeface="Arial" panose="020B0604020202020204" pitchFamily="34" charset="0"/>
              <a:buChar char="•"/>
            </a:pPr>
            <a:r>
              <a:rPr lang="hu-HU" sz="1600" dirty="0">
                <a:solidFill>
                  <a:srgbClr val="000000"/>
                </a:solidFill>
                <a:effectLst/>
                <a:latin typeface="+mj-lt"/>
                <a:ea typeface="Times New Roman" panose="02020603050405020304" pitchFamily="18" charset="0"/>
                <a:cs typeface="Times New Roman" panose="02020603050405020304" pitchFamily="18" charset="0"/>
              </a:rPr>
              <a:t>a </a:t>
            </a:r>
            <a:r>
              <a:rPr lang="hu-HU" sz="1600" u="none" strike="noStrike" dirty="0">
                <a:solidFill>
                  <a:srgbClr val="000000"/>
                </a:solidFill>
                <a:effectLst/>
                <a:latin typeface="+mj-lt"/>
                <a:ea typeface="Times New Roman" panose="02020603050405020304" pitchFamily="18" charset="0"/>
                <a:cs typeface="Times New Roman" panose="02020603050405020304" pitchFamily="18" charset="0"/>
              </a:rPr>
              <a:t>geotermikus energia</a:t>
            </a:r>
            <a:r>
              <a:rPr lang="hu-HU" sz="1600" dirty="0">
                <a:solidFill>
                  <a:srgbClr val="000000"/>
                </a:solidFill>
                <a:effectLst/>
                <a:latin typeface="+mj-lt"/>
                <a:ea typeface="Times New Roman" panose="02020603050405020304" pitchFamily="18" charset="0"/>
                <a:cs typeface="Times New Roman" panose="02020603050405020304" pitchFamily="18" charset="0"/>
              </a:rPr>
              <a:t>, valamint </a:t>
            </a:r>
            <a:endParaRPr lang="hu-HU" sz="1600" dirty="0">
              <a:latin typeface="+mj-lt"/>
              <a:ea typeface="Times New Roman" panose="02020603050405020304" pitchFamily="18" charset="0"/>
              <a:cs typeface="Times New Roman" panose="02020603050405020304" pitchFamily="18" charset="0"/>
            </a:endParaRPr>
          </a:p>
          <a:p>
            <a:pPr marL="742950" lvl="1" indent="-285750" algn="just">
              <a:lnSpc>
                <a:spcPct val="107000"/>
              </a:lnSpc>
              <a:spcBef>
                <a:spcPts val="0"/>
              </a:spcBef>
              <a:buFont typeface="Arial" panose="020B0604020202020204" pitchFamily="34" charset="0"/>
              <a:buChar char="•"/>
            </a:pPr>
            <a:r>
              <a:rPr lang="hu-HU" sz="1600" dirty="0">
                <a:solidFill>
                  <a:srgbClr val="000000"/>
                </a:solidFill>
                <a:effectLst/>
                <a:latin typeface="+mj-lt"/>
                <a:ea typeface="Times New Roman" panose="02020603050405020304" pitchFamily="18" charset="0"/>
                <a:cs typeface="Times New Roman" panose="02020603050405020304" pitchFamily="18" charset="0"/>
              </a:rPr>
              <a:t>a </a:t>
            </a:r>
            <a:r>
              <a:rPr lang="hu-HU" sz="1600" u="none" strike="noStrike" dirty="0">
                <a:solidFill>
                  <a:srgbClr val="000000"/>
                </a:solidFill>
                <a:effectLst/>
                <a:latin typeface="+mj-lt"/>
                <a:ea typeface="Times New Roman" panose="02020603050405020304" pitchFamily="18" charset="0"/>
                <a:cs typeface="Times New Roman" panose="02020603050405020304" pitchFamily="18" charset="0"/>
              </a:rPr>
              <a:t>Holddal</a:t>
            </a:r>
            <a:r>
              <a:rPr lang="hu-HU" sz="1600" dirty="0">
                <a:solidFill>
                  <a:srgbClr val="000000"/>
                </a:solidFill>
                <a:effectLst/>
                <a:latin typeface="+mj-lt"/>
                <a:ea typeface="Times New Roman" panose="02020603050405020304" pitchFamily="18" charset="0"/>
                <a:cs typeface="Times New Roman" panose="02020603050405020304" pitchFamily="18" charset="0"/>
              </a:rPr>
              <a:t> összefüggésben az árapály energia. </a:t>
            </a:r>
            <a:endParaRPr lang="hu-HU" sz="1600" dirty="0">
              <a:effectLst/>
              <a:latin typeface="+mj-lt"/>
              <a:ea typeface="Calibri" panose="020F0502020204030204" pitchFamily="34" charset="0"/>
              <a:cs typeface="Times New Roman" panose="02020603050405020304" pitchFamily="18" charset="0"/>
            </a:endParaRPr>
          </a:p>
          <a:p>
            <a:pPr algn="just"/>
            <a:endParaRPr lang="hu-HU" sz="1600" dirty="0"/>
          </a:p>
          <a:p>
            <a:pPr algn="just"/>
            <a:r>
              <a:rPr lang="hu-HU" sz="1600" b="1" dirty="0"/>
              <a:t>MI A KÜLÖNBSÉG A MEGÚJULÓ ÉS A NEM MEGÚJULÓ ENERGIAFORRÁSOK KÖZÖTT?</a:t>
            </a:r>
            <a:endParaRPr lang="hu-HU" sz="1600" dirty="0"/>
          </a:p>
          <a:p>
            <a:pPr algn="just"/>
            <a:r>
              <a:rPr lang="hu-HU" sz="1600" dirty="0"/>
              <a:t>A nem megújulók energiaforrások használata nem csupán negatív hatással van a környezetre, de hamarosan elfogynak a Föld által felhalmozott tartalékok is. A megújuló energiaforrások ezzel szemben folyamatosan újratermelődnek, így elméletileg nem tudjuk kimeríteni a rendelkezésre álló forrásokat.</a:t>
            </a:r>
          </a:p>
          <a:p>
            <a:pPr algn="just"/>
            <a:endParaRPr lang="hu-HU" sz="1600" dirty="0"/>
          </a:p>
        </p:txBody>
      </p:sp>
      <p:sp>
        <p:nvSpPr>
          <p:cNvPr id="4" name="Cím 3"/>
          <p:cNvSpPr>
            <a:spLocks noGrp="1"/>
          </p:cNvSpPr>
          <p:nvPr>
            <p:ph type="title"/>
          </p:nvPr>
        </p:nvSpPr>
        <p:spPr>
          <a:xfrm>
            <a:off x="447989" y="188640"/>
            <a:ext cx="8363272" cy="864096"/>
          </a:xfrm>
        </p:spPr>
        <p:txBody>
          <a:bodyPr>
            <a:normAutofit/>
          </a:bodyPr>
          <a:lstStyle/>
          <a:p>
            <a:pPr algn="ctr"/>
            <a:r>
              <a:rPr lang="hu-HU" dirty="0"/>
              <a:t>Megújuló energiaforrások lehetőségei, típusai és alkalmazásuk bemutatása</a:t>
            </a:r>
          </a:p>
        </p:txBody>
      </p:sp>
    </p:spTree>
    <p:extLst>
      <p:ext uri="{BB962C8B-B14F-4D97-AF65-F5344CB8AC3E}">
        <p14:creationId xmlns:p14="http://schemas.microsoft.com/office/powerpoint/2010/main" val="3780484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 helye 2"/>
          <p:cNvSpPr>
            <a:spLocks noGrp="1"/>
          </p:cNvSpPr>
          <p:nvPr>
            <p:ph type="body" sz="half" idx="2"/>
          </p:nvPr>
        </p:nvSpPr>
        <p:spPr>
          <a:xfrm>
            <a:off x="452257" y="1291012"/>
            <a:ext cx="8363272" cy="5090315"/>
          </a:xfrm>
        </p:spPr>
        <p:txBody>
          <a:bodyPr>
            <a:noAutofit/>
          </a:bodyPr>
          <a:lstStyle/>
          <a:p>
            <a:pPr algn="just"/>
            <a:endParaRPr lang="hu-HU" sz="1600" dirty="0"/>
          </a:p>
          <a:p>
            <a:pPr algn="just"/>
            <a:r>
              <a:rPr lang="hu-HU" sz="1600" b="1" cap="all" dirty="0"/>
              <a:t>Előnyök:</a:t>
            </a:r>
          </a:p>
          <a:p>
            <a:pPr marL="742950" lvl="1" indent="-285750" algn="just">
              <a:buFont typeface="Arial" panose="020B0604020202020204" pitchFamily="34" charset="0"/>
              <a:buChar char="•"/>
            </a:pPr>
            <a:r>
              <a:rPr lang="hu-HU" sz="1600" dirty="0"/>
              <a:t>örökké rendelkezésre álló készletek,</a:t>
            </a:r>
          </a:p>
          <a:p>
            <a:pPr marL="742950" lvl="1" indent="-285750" algn="just">
              <a:buFont typeface="Arial" panose="020B0604020202020204" pitchFamily="34" charset="0"/>
              <a:buChar char="•"/>
            </a:pPr>
            <a:r>
              <a:rPr lang="hu-HU" sz="1600" dirty="0"/>
              <a:t>nem fenyeget a készletek kimerülésének veszélye,</a:t>
            </a:r>
          </a:p>
          <a:p>
            <a:pPr marL="742950" lvl="1" indent="-285750" algn="just">
              <a:buFont typeface="Arial" panose="020B0604020202020204" pitchFamily="34" charset="0"/>
              <a:buChar char="•"/>
            </a:pPr>
            <a:r>
              <a:rPr lang="hu-HU" sz="1600" dirty="0"/>
              <a:t>energiafüggetlenség, </a:t>
            </a:r>
          </a:p>
          <a:p>
            <a:pPr marL="742950" lvl="1" indent="-285750" algn="just">
              <a:buFont typeface="Arial" panose="020B0604020202020204" pitchFamily="34" charset="0"/>
              <a:buChar char="•"/>
            </a:pPr>
            <a:r>
              <a:rPr lang="hu-HU" sz="1600" dirty="0"/>
              <a:t>környezetkímélő működés,</a:t>
            </a:r>
          </a:p>
          <a:p>
            <a:pPr marL="742950" lvl="1" indent="-285750" algn="just">
              <a:buFont typeface="Arial" panose="020B0604020202020204" pitchFamily="34" charset="0"/>
              <a:buChar char="•"/>
            </a:pPr>
            <a:r>
              <a:rPr lang="hu-HU" sz="1600" dirty="0"/>
              <a:t>többségük a környezetre és az élőlényekre ártalmas gázokat és melléktermékeket nem bocsát ki.</a:t>
            </a:r>
          </a:p>
          <a:p>
            <a:pPr algn="just"/>
            <a:endParaRPr lang="hu-HU" sz="1600" dirty="0"/>
          </a:p>
          <a:p>
            <a:pPr algn="just"/>
            <a:r>
              <a:rPr lang="hu-HU" sz="1600" b="1" cap="all" dirty="0"/>
              <a:t>Hátrányok:</a:t>
            </a:r>
          </a:p>
          <a:p>
            <a:pPr marL="742950" lvl="1" indent="-285750" algn="just">
              <a:buFont typeface="Arial" panose="020B0604020202020204" pitchFamily="34" charset="0"/>
              <a:buChar char="•"/>
            </a:pPr>
            <a:r>
              <a:rPr lang="hu-HU" sz="1600" dirty="0"/>
              <a:t>felhasználásukat a helyi adottságok meghatározzák, </a:t>
            </a:r>
          </a:p>
          <a:p>
            <a:pPr marL="742950" lvl="1" indent="-285750" algn="just">
              <a:buFont typeface="Arial" panose="020B0604020202020204" pitchFamily="34" charset="0"/>
              <a:buChar char="•"/>
            </a:pPr>
            <a:r>
              <a:rPr lang="hu-HU" sz="1600" dirty="0"/>
              <a:t>nem használhatóak fel bárhol,</a:t>
            </a:r>
          </a:p>
          <a:p>
            <a:pPr marL="742950" lvl="1" indent="-285750" algn="just">
              <a:buFont typeface="Arial" panose="020B0604020202020204" pitchFamily="34" charset="0"/>
              <a:buChar char="•"/>
            </a:pPr>
            <a:r>
              <a:rPr lang="hu-HU" sz="1600" dirty="0"/>
              <a:t>nem használhatóak fel akármekkora mennyiségben,</a:t>
            </a:r>
          </a:p>
          <a:p>
            <a:pPr marL="742950" lvl="1" indent="-285750" algn="just">
              <a:buFont typeface="Arial" panose="020B0604020202020204" pitchFamily="34" charset="0"/>
              <a:buChar char="•"/>
            </a:pPr>
            <a:r>
              <a:rPr lang="hu-HU" sz="1600" dirty="0"/>
              <a:t>egyenletlen termelés, </a:t>
            </a:r>
          </a:p>
          <a:p>
            <a:pPr marL="742950" lvl="1" indent="-285750" algn="just">
              <a:buFont typeface="Arial" panose="020B0604020202020204" pitchFamily="34" charset="0"/>
              <a:buChar char="•"/>
            </a:pPr>
            <a:r>
              <a:rPr lang="hu-HU" sz="1600" dirty="0"/>
              <a:t>az energia nehéz tárolhatósága, nagy helyigény, </a:t>
            </a:r>
          </a:p>
          <a:p>
            <a:pPr marL="742950" lvl="1" indent="-285750" algn="just">
              <a:buFont typeface="Arial" panose="020B0604020202020204" pitchFamily="34" charset="0"/>
              <a:buChar char="•"/>
            </a:pPr>
            <a:r>
              <a:rPr lang="hu-HU" sz="1600" dirty="0"/>
              <a:t>környezetrombolás.</a:t>
            </a:r>
          </a:p>
          <a:p>
            <a:pPr algn="just"/>
            <a:endParaRPr lang="hu-HU" sz="1600" dirty="0"/>
          </a:p>
        </p:txBody>
      </p:sp>
      <p:sp>
        <p:nvSpPr>
          <p:cNvPr id="4" name="Cím 3"/>
          <p:cNvSpPr>
            <a:spLocks noGrp="1"/>
          </p:cNvSpPr>
          <p:nvPr>
            <p:ph type="title"/>
          </p:nvPr>
        </p:nvSpPr>
        <p:spPr>
          <a:xfrm>
            <a:off x="447989" y="188640"/>
            <a:ext cx="8363272" cy="864096"/>
          </a:xfrm>
        </p:spPr>
        <p:txBody>
          <a:bodyPr>
            <a:normAutofit/>
          </a:bodyPr>
          <a:lstStyle/>
          <a:p>
            <a:pPr algn="ctr"/>
            <a:r>
              <a:rPr lang="hu-HU" dirty="0"/>
              <a:t>Megújuló energiaforrások lehetőségei, típusai és alkalmazásuk bemutatása</a:t>
            </a:r>
          </a:p>
        </p:txBody>
      </p:sp>
    </p:spTree>
    <p:extLst>
      <p:ext uri="{BB962C8B-B14F-4D97-AF65-F5344CB8AC3E}">
        <p14:creationId xmlns:p14="http://schemas.microsoft.com/office/powerpoint/2010/main" val="3498892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 helye 2"/>
          <p:cNvSpPr>
            <a:spLocks noGrp="1"/>
          </p:cNvSpPr>
          <p:nvPr>
            <p:ph type="body" sz="half" idx="2"/>
          </p:nvPr>
        </p:nvSpPr>
        <p:spPr>
          <a:xfrm>
            <a:off x="452257" y="1291012"/>
            <a:ext cx="8363272" cy="5234332"/>
          </a:xfrm>
        </p:spPr>
        <p:txBody>
          <a:bodyPr>
            <a:noAutofit/>
          </a:bodyPr>
          <a:lstStyle/>
          <a:p>
            <a:pPr algn="just"/>
            <a:r>
              <a:rPr lang="hu-HU" sz="1600" b="1" dirty="0"/>
              <a:t>A MAGYARORSZÁGON ELSŐBBSÉGET ÉLVEZŐ MEGÚJULÓ ENERGIAFORRÁSOK</a:t>
            </a:r>
          </a:p>
          <a:p>
            <a:pPr algn="just"/>
            <a:endParaRPr lang="hu-HU" sz="1600" dirty="0"/>
          </a:p>
          <a:p>
            <a:pPr algn="just"/>
            <a:r>
              <a:rPr lang="hu-HU" sz="1600" dirty="0"/>
              <a:t>Országunk kifejezetten jó helyen helyezkedik el, ami miatt a szélenergia, napenergia, biomassza és még a geotermikus energia is felhasználható. </a:t>
            </a:r>
          </a:p>
          <a:p>
            <a:pPr algn="just"/>
            <a:r>
              <a:rPr lang="hu-HU" sz="1600" dirty="0"/>
              <a:t>A jövőbeli tervek mindenképp megcéloznak olyan megoldásokat, amikkel az eddigi aránya a megújuló energiaforrások használatának a duplájára is nőhet. </a:t>
            </a:r>
          </a:p>
          <a:p>
            <a:pPr algn="just"/>
            <a:endParaRPr lang="hu-HU" sz="1600" dirty="0"/>
          </a:p>
          <a:p>
            <a:pPr marL="285750" indent="-285750" algn="just">
              <a:buFont typeface="Arial" panose="020B0604020202020204" pitchFamily="34" charset="0"/>
              <a:buChar char="•"/>
            </a:pPr>
            <a:r>
              <a:rPr lang="hu-HU" sz="1600" dirty="0"/>
              <a:t>Magyarországon a megújuló energiaforrások közül az állam leginkább a </a:t>
            </a:r>
            <a:r>
              <a:rPr lang="hu-HU" sz="1600" b="1" dirty="0"/>
              <a:t>biomasszából</a:t>
            </a:r>
            <a:r>
              <a:rPr lang="hu-HU" sz="1600" dirty="0"/>
              <a:t> származó energiatermelést támogatja. </a:t>
            </a:r>
          </a:p>
          <a:p>
            <a:pPr marL="285750" indent="-285750" algn="just">
              <a:buFont typeface="Arial" panose="020B0604020202020204" pitchFamily="34" charset="0"/>
              <a:buChar char="•"/>
            </a:pPr>
            <a:r>
              <a:rPr lang="hu-HU" sz="1600" dirty="0"/>
              <a:t>Hazánkban a </a:t>
            </a:r>
            <a:r>
              <a:rPr lang="hu-HU" sz="1600" b="1" dirty="0"/>
              <a:t>szélenergiának</a:t>
            </a:r>
            <a:r>
              <a:rPr lang="hu-HU" sz="1600" dirty="0"/>
              <a:t> is megvan a fontos szerepe, ugyanis a jelenlegi szélenergia-kapacitás kb. 329 MW-ra tehető. A szélerőművek többsége a Kisalföldön található, ahol az optimális áramtermeléshez a legkedvezőbbek a természeti adottságok. </a:t>
            </a:r>
          </a:p>
          <a:p>
            <a:pPr marL="285750" indent="-285750" algn="just">
              <a:buFont typeface="Arial" panose="020B0604020202020204" pitchFamily="34" charset="0"/>
              <a:buChar char="•"/>
            </a:pPr>
            <a:r>
              <a:rPr lang="hu-HU" sz="1600" dirty="0"/>
              <a:t>Magyarországon dinamikusan terjed a </a:t>
            </a:r>
            <a:r>
              <a:rPr lang="hu-HU" sz="1600" b="1" dirty="0"/>
              <a:t>napenergia</a:t>
            </a:r>
            <a:r>
              <a:rPr lang="hu-HU" sz="1600" dirty="0"/>
              <a:t> felhasználása. Az ország két legnagyobb naperőműve Visontán (16 MW) és Pécsett (10 MW) található.</a:t>
            </a:r>
          </a:p>
          <a:p>
            <a:pPr marL="285750" indent="-285750" algn="just">
              <a:buFont typeface="Arial" panose="020B0604020202020204" pitchFamily="34" charset="0"/>
              <a:buChar char="•"/>
            </a:pPr>
            <a:r>
              <a:rPr lang="hu-HU" sz="1600" dirty="0"/>
              <a:t>Végezetül nem maradhat ki a magyarországi </a:t>
            </a:r>
            <a:r>
              <a:rPr lang="hu-HU" sz="1600" b="1" dirty="0"/>
              <a:t>geotermikus energia </a:t>
            </a:r>
            <a:r>
              <a:rPr lang="hu-HU" sz="1600" dirty="0"/>
              <a:t>termelés sem, amit elsősorban lakóházak, ipari létesítmények és üvegházak fűtésére használják. Geotermikus energia biztosítja számtalan kisebb és nagyobb város energiáját, többek között Győr, Szentlőrinc, Miskolc és Szentes távfűtését, részben vagy egészben. Az ország első áramot termelő geotermikus erőműve Turán épült. </a:t>
            </a:r>
          </a:p>
        </p:txBody>
      </p:sp>
      <p:sp>
        <p:nvSpPr>
          <p:cNvPr id="4" name="Cím 3"/>
          <p:cNvSpPr>
            <a:spLocks noGrp="1"/>
          </p:cNvSpPr>
          <p:nvPr>
            <p:ph type="title"/>
          </p:nvPr>
        </p:nvSpPr>
        <p:spPr>
          <a:xfrm>
            <a:off x="447989" y="188640"/>
            <a:ext cx="8363272" cy="864096"/>
          </a:xfrm>
        </p:spPr>
        <p:txBody>
          <a:bodyPr>
            <a:normAutofit/>
          </a:bodyPr>
          <a:lstStyle/>
          <a:p>
            <a:pPr algn="ctr"/>
            <a:r>
              <a:rPr lang="hu-HU" dirty="0"/>
              <a:t>Megújuló energiaforrások lehetőségei, típusai és alkalmazásuk bemutatása</a:t>
            </a:r>
          </a:p>
        </p:txBody>
      </p:sp>
    </p:spTree>
    <p:extLst>
      <p:ext uri="{BB962C8B-B14F-4D97-AF65-F5344CB8AC3E}">
        <p14:creationId xmlns:p14="http://schemas.microsoft.com/office/powerpoint/2010/main" val="28077843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 helye 2"/>
          <p:cNvSpPr>
            <a:spLocks noGrp="1"/>
          </p:cNvSpPr>
          <p:nvPr>
            <p:ph type="body" sz="half" idx="2"/>
          </p:nvPr>
        </p:nvSpPr>
        <p:spPr>
          <a:xfrm>
            <a:off x="452257" y="1291013"/>
            <a:ext cx="8363272" cy="4590910"/>
          </a:xfrm>
        </p:spPr>
        <p:txBody>
          <a:bodyPr>
            <a:normAutofit/>
          </a:bodyPr>
          <a:lstStyle/>
          <a:p>
            <a:pPr algn="just"/>
            <a:endParaRPr lang="hu-HU" sz="1600" dirty="0"/>
          </a:p>
          <a:p>
            <a:pPr algn="just"/>
            <a:r>
              <a:rPr lang="hu-HU" sz="1600" dirty="0"/>
              <a:t>Magyarországon és globálisan is adottak a lehetőségek az átállásra a veszélyes és drága atomenergiáról, valamint a klímaválságot okozó fosszilis energiák használatáról a tiszta és fenntartható megújulókra. </a:t>
            </a:r>
          </a:p>
          <a:p>
            <a:pPr algn="just"/>
            <a:endParaRPr lang="hu-HU" sz="1600" dirty="0"/>
          </a:p>
          <a:p>
            <a:pPr algn="ctr"/>
            <a:r>
              <a:rPr lang="hu-HU" sz="1600" b="1" dirty="0"/>
              <a:t>Hasznosítsuk hazánk kiváló </a:t>
            </a:r>
            <a:r>
              <a:rPr lang="hu-HU" sz="1600" b="1" dirty="0" err="1"/>
              <a:t>megújulós</a:t>
            </a:r>
            <a:r>
              <a:rPr lang="hu-HU" sz="1600" b="1" dirty="0"/>
              <a:t> adottságait a szél-, a geotermikus- és a napenergia terén!</a:t>
            </a:r>
          </a:p>
          <a:p>
            <a:pPr algn="just"/>
            <a:endParaRPr lang="hu-HU" sz="1600" dirty="0"/>
          </a:p>
        </p:txBody>
      </p:sp>
      <p:sp>
        <p:nvSpPr>
          <p:cNvPr id="4" name="Cím 3"/>
          <p:cNvSpPr>
            <a:spLocks noGrp="1"/>
          </p:cNvSpPr>
          <p:nvPr>
            <p:ph type="title"/>
          </p:nvPr>
        </p:nvSpPr>
        <p:spPr>
          <a:xfrm>
            <a:off x="447989" y="188640"/>
            <a:ext cx="8363272" cy="864096"/>
          </a:xfrm>
        </p:spPr>
        <p:txBody>
          <a:bodyPr>
            <a:normAutofit/>
          </a:bodyPr>
          <a:lstStyle/>
          <a:p>
            <a:pPr algn="ctr"/>
            <a:r>
              <a:rPr lang="hu-HU" dirty="0"/>
              <a:t>Megújuló energiaforrások lehetőségei, típusai és alkalmazásuk bemutatása</a:t>
            </a:r>
          </a:p>
        </p:txBody>
      </p:sp>
      <p:pic>
        <p:nvPicPr>
          <p:cNvPr id="2050" name="Picture 2" descr="Villanykörte, Pinwheel">
            <a:extLst>
              <a:ext uri="{FF2B5EF4-FFF2-40B4-BE49-F238E27FC236}">
                <a16:creationId xmlns:a16="http://schemas.microsoft.com/office/drawing/2014/main" id="{E2EFF8AC-E0AA-4A79-8E76-6E5A0A4134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4137" y="3430860"/>
            <a:ext cx="3990975" cy="323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995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1043608" y="1412776"/>
            <a:ext cx="4419600" cy="1440160"/>
          </a:xfrm>
        </p:spPr>
        <p:txBody>
          <a:bodyPr/>
          <a:lstStyle/>
          <a:p>
            <a:r>
              <a:rPr lang="hu-HU" dirty="0" err="1"/>
              <a:t>KÖSZÖNjük</a:t>
            </a:r>
            <a:r>
              <a:rPr lang="hu-HU" dirty="0"/>
              <a:t> </a:t>
            </a:r>
            <a:br>
              <a:rPr lang="hu-HU" dirty="0"/>
            </a:br>
            <a:r>
              <a:rPr lang="hu-HU" dirty="0"/>
              <a:t>A FIGYELMET!</a:t>
            </a:r>
          </a:p>
        </p:txBody>
      </p:sp>
    </p:spTree>
    <p:extLst>
      <p:ext uri="{BB962C8B-B14F-4D97-AF65-F5344CB8AC3E}">
        <p14:creationId xmlns:p14="http://schemas.microsoft.com/office/powerpoint/2010/main" val="3765528970"/>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GYENI">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260</TotalTime>
  <Words>542</Words>
  <Application>Microsoft Office PowerPoint</Application>
  <PresentationFormat>Diavetítés a képernyőre (4:3 oldalarány)</PresentationFormat>
  <Paragraphs>51</Paragraphs>
  <Slides>7</Slides>
  <Notes>2</Notes>
  <HiddenSlides>0</HiddenSlides>
  <MMClips>0</MMClips>
  <ScaleCrop>false</ScaleCrop>
  <HeadingPairs>
    <vt:vector size="6" baseType="variant">
      <vt:variant>
        <vt:lpstr>Használt betűtípusok</vt:lpstr>
      </vt:variant>
      <vt:variant>
        <vt:i4>2</vt:i4>
      </vt:variant>
      <vt:variant>
        <vt:lpstr>Téma</vt:lpstr>
      </vt:variant>
      <vt:variant>
        <vt:i4>1</vt:i4>
      </vt:variant>
      <vt:variant>
        <vt:lpstr>Diacímek</vt:lpstr>
      </vt:variant>
      <vt:variant>
        <vt:i4>7</vt:i4>
      </vt:variant>
    </vt:vector>
  </HeadingPairs>
  <TitlesOfParts>
    <vt:vector size="10" baseType="lpstr">
      <vt:lpstr>Arial</vt:lpstr>
      <vt:lpstr>Calibri</vt:lpstr>
      <vt:lpstr>Office-téma</vt:lpstr>
      <vt:lpstr>Környezet- és energiatudatosság ösztönzése Bács-Kiskun megyében   KEHOP-5.4.1-16-2016-00238</vt:lpstr>
      <vt:lpstr>Megújuló energiaforrások lehetőségei, típusai és alkalmazásuk bemutatása</vt:lpstr>
      <vt:lpstr>Megújuló energiaforrások lehetőségei, típusai és alkalmazásuk bemutatása</vt:lpstr>
      <vt:lpstr>Megújuló energiaforrások lehetőségei, típusai és alkalmazásuk bemutatása</vt:lpstr>
      <vt:lpstr>Megújuló energiaforrások lehetőségei, típusai és alkalmazásuk bemutatása</vt:lpstr>
      <vt:lpstr>Megújuló energiaforrások lehetőségei, típusai és alkalmazásuk bemutatása</vt:lpstr>
      <vt:lpstr>KÖSZÖNjük  A FIGYELMET!</vt:lpstr>
    </vt:vector>
  </TitlesOfParts>
  <Company>novak.adam@gmail.com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Asdfsdafa dsfasd asdf</dc:title>
  <dc:creator>Ádám Novák</dc:creator>
  <cp:lastModifiedBy>felhasznalo2</cp:lastModifiedBy>
  <cp:revision>91</cp:revision>
  <cp:lastPrinted>2020-06-22T17:55:19Z</cp:lastPrinted>
  <dcterms:created xsi:type="dcterms:W3CDTF">2014-03-03T11:13:53Z</dcterms:created>
  <dcterms:modified xsi:type="dcterms:W3CDTF">2020-09-10T08:29:39Z</dcterms:modified>
</cp:coreProperties>
</file>