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8" r:id="rId1"/>
  </p:sldMasterIdLst>
  <p:notesMasterIdLst>
    <p:notesMasterId r:id="rId10"/>
  </p:notesMasterIdLst>
  <p:sldIdLst>
    <p:sldId id="256" r:id="rId2"/>
    <p:sldId id="259" r:id="rId3"/>
    <p:sldId id="262" r:id="rId4"/>
    <p:sldId id="261" r:id="rId5"/>
    <p:sldId id="260" r:id="rId6"/>
    <p:sldId id="264" r:id="rId7"/>
    <p:sldId id="263" r:id="rId8"/>
    <p:sldId id="258" r:id="rId9"/>
  </p:sldIdLst>
  <p:sldSz cx="9144000" cy="6858000" type="screen4x3"/>
  <p:notesSz cx="6889750" cy="100187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6" userDrawn="1">
          <p15:clr>
            <a:srgbClr val="A4A3A4"/>
          </p15:clr>
        </p15:guide>
        <p15:guide id="2" pos="217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 snapToObjects="1"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Objects="1">
      <p:cViewPr varScale="1">
        <p:scale>
          <a:sx n="86" d="100"/>
          <a:sy n="86" d="100"/>
        </p:scale>
        <p:origin x="3786" y="78"/>
      </p:cViewPr>
      <p:guideLst>
        <p:guide orient="horz" pos="3156"/>
        <p:guide pos="217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5558" cy="500936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902597" y="0"/>
            <a:ext cx="2985558" cy="500936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fld id="{6E1230F8-2015-46AC-9C15-B08EDE877F5D}" type="datetimeFigureOut">
              <a:rPr lang="hu-HU" smtClean="0"/>
              <a:t>2020. 09. 09.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939800" y="750888"/>
            <a:ext cx="5010150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16" tIns="48308" rIns="96616" bIns="48308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758889"/>
            <a:ext cx="5511800" cy="4508421"/>
          </a:xfrm>
          <a:prstGeom prst="rect">
            <a:avLst/>
          </a:prstGeom>
        </p:spPr>
        <p:txBody>
          <a:bodyPr vert="horz" lIns="96616" tIns="48308" rIns="96616" bIns="48308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516038"/>
            <a:ext cx="2985558" cy="500936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902597" y="9516038"/>
            <a:ext cx="2985558" cy="500936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fld id="{CDA5C11E-540C-488B-B718-84796C0B45F1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0365856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A5C11E-540C-488B-B718-84796C0B45F1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1123891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A5C11E-540C-488B-B718-84796C0B45F1}" type="slidenum">
              <a:rPr lang="hu-HU" smtClean="0"/>
              <a:t>8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1123891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u-HU"/>
              <a:t>Alcím mintájának szerkesztése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05FFA-4383-4574-9830-A5FF25BE8406}" type="datetimeFigureOut">
              <a:rPr lang="hu-HU" smtClean="0"/>
              <a:t>2020. 09. 09.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  <p:sp>
        <p:nvSpPr>
          <p:cNvPr id="7" name="Cím 1"/>
          <p:cNvSpPr txBox="1">
            <a:spLocks/>
          </p:cNvSpPr>
          <p:nvPr userDrawn="1"/>
        </p:nvSpPr>
        <p:spPr>
          <a:xfrm>
            <a:off x="447989" y="44624"/>
            <a:ext cx="4412043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 cap="all" baseline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hu-HU"/>
              <a:t>Mintacím szerkesztése</a:t>
            </a:r>
          </a:p>
        </p:txBody>
      </p:sp>
    </p:spTree>
    <p:extLst>
      <p:ext uri="{BB962C8B-B14F-4D97-AF65-F5344CB8AC3E}">
        <p14:creationId xmlns:p14="http://schemas.microsoft.com/office/powerpoint/2010/main" val="38052360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47989" y="44624"/>
            <a:ext cx="4700075" cy="936104"/>
          </a:xfrm>
        </p:spPr>
        <p:txBody>
          <a:bodyPr>
            <a:normAutofit/>
          </a:bodyPr>
          <a:lstStyle>
            <a:lvl1pPr algn="l">
              <a:defRPr sz="2400"/>
            </a:lvl1pPr>
          </a:lstStyle>
          <a:p>
            <a:r>
              <a:rPr lang="hu-HU" dirty="0"/>
              <a:t>Mintacím szerkesztése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05FFA-4383-4574-9830-A5FF25BE8406}" type="datetimeFigureOut">
              <a:rPr lang="hu-HU" smtClean="0"/>
              <a:t>2020. 09. 09.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3296148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05FFA-4383-4574-9830-A5FF25BE8406}" type="datetimeFigureOut">
              <a:rPr lang="hu-HU" smtClean="0"/>
              <a:t>2020. 09. 09.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  <p:sp>
        <p:nvSpPr>
          <p:cNvPr id="7" name="Cím 1"/>
          <p:cNvSpPr txBox="1">
            <a:spLocks/>
          </p:cNvSpPr>
          <p:nvPr userDrawn="1"/>
        </p:nvSpPr>
        <p:spPr>
          <a:xfrm>
            <a:off x="447989" y="44624"/>
            <a:ext cx="4412043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 cap="all" baseline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hu-HU"/>
              <a:t>Mintacím szerkesztése</a:t>
            </a:r>
          </a:p>
        </p:txBody>
      </p:sp>
    </p:spTree>
    <p:extLst>
      <p:ext uri="{BB962C8B-B14F-4D97-AF65-F5344CB8AC3E}">
        <p14:creationId xmlns:p14="http://schemas.microsoft.com/office/powerpoint/2010/main" val="34690271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dirty="0"/>
              <a:t>Mintaszöveg szerkesztése</a:t>
            </a:r>
          </a:p>
          <a:p>
            <a:pPr lvl="1"/>
            <a:r>
              <a:rPr lang="hu-HU" dirty="0"/>
              <a:t>Második szint</a:t>
            </a:r>
          </a:p>
          <a:p>
            <a:pPr lvl="2"/>
            <a:r>
              <a:rPr lang="hu-HU" dirty="0"/>
              <a:t>Harmadik szint</a:t>
            </a:r>
          </a:p>
          <a:p>
            <a:pPr lvl="3"/>
            <a:r>
              <a:rPr lang="hu-HU" dirty="0"/>
              <a:t>Negyedik szint</a:t>
            </a:r>
          </a:p>
          <a:p>
            <a:pPr lvl="4"/>
            <a:r>
              <a:rPr lang="hu-HU" dirty="0"/>
              <a:t>Ötödik szint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05FFA-4383-4574-9830-A5FF25BE8406}" type="datetimeFigureOut">
              <a:rPr lang="hu-HU" smtClean="0"/>
              <a:t>2020. 09. 09.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6345614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Szöveg hely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Tartalom helye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7" name="Dátum hely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05FFA-4383-4574-9830-A5FF25BE8406}" type="datetimeFigureOut">
              <a:rPr lang="hu-HU" smtClean="0"/>
              <a:t>2020. 09. 09.</a:t>
            </a:fld>
            <a:endParaRPr lang="hu-HU"/>
          </a:p>
        </p:txBody>
      </p:sp>
      <p:sp>
        <p:nvSpPr>
          <p:cNvPr id="8" name="Élőláb hely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Dia számának hely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44561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6" name="Tartalom helye 2"/>
          <p:cNvSpPr>
            <a:spLocks noGrp="1"/>
          </p:cNvSpPr>
          <p:nvPr>
            <p:ph idx="1"/>
          </p:nvPr>
        </p:nvSpPr>
        <p:spPr>
          <a:xfrm>
            <a:off x="447989" y="1628800"/>
            <a:ext cx="5111750" cy="4691063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 dirty="0"/>
              <a:t>Mintaszöveg szerkesztése</a:t>
            </a:r>
          </a:p>
          <a:p>
            <a:pPr lvl="1"/>
            <a:r>
              <a:rPr lang="hu-HU" dirty="0"/>
              <a:t>Második szint</a:t>
            </a:r>
          </a:p>
          <a:p>
            <a:pPr lvl="2"/>
            <a:r>
              <a:rPr lang="hu-HU" dirty="0"/>
              <a:t>Harmadik szint</a:t>
            </a:r>
          </a:p>
          <a:p>
            <a:pPr lvl="3"/>
            <a:r>
              <a:rPr lang="hu-HU" dirty="0"/>
              <a:t>Negyedik szint</a:t>
            </a:r>
          </a:p>
          <a:p>
            <a:pPr lvl="4"/>
            <a:r>
              <a:rPr lang="hu-HU" dirty="0"/>
              <a:t>Ötödik szint</a:t>
            </a:r>
          </a:p>
        </p:txBody>
      </p:sp>
      <p:sp>
        <p:nvSpPr>
          <p:cNvPr id="7" name="Kép helye 2"/>
          <p:cNvSpPr>
            <a:spLocks noGrp="1"/>
          </p:cNvSpPr>
          <p:nvPr>
            <p:ph type="pic" idx="13"/>
          </p:nvPr>
        </p:nvSpPr>
        <p:spPr>
          <a:xfrm>
            <a:off x="5724128" y="1633102"/>
            <a:ext cx="3240360" cy="469106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0861757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575050" y="1435100"/>
            <a:ext cx="5111750" cy="46910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 dirty="0"/>
              <a:t>Második szint</a:t>
            </a:r>
          </a:p>
          <a:p>
            <a:pPr lvl="2"/>
            <a:r>
              <a:rPr lang="hu-HU" dirty="0"/>
              <a:t>Harmadik szint</a:t>
            </a:r>
          </a:p>
          <a:p>
            <a:pPr lvl="3"/>
            <a:r>
              <a:rPr lang="hu-HU" dirty="0"/>
              <a:t>Negyedik szint</a:t>
            </a:r>
          </a:p>
          <a:p>
            <a:pPr lvl="4"/>
            <a:r>
              <a:rPr lang="hu-HU" dirty="0"/>
              <a:t>Ötödik szint</a:t>
            </a:r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05FFA-4383-4574-9830-A5FF25BE8406}" type="datetimeFigureOut">
              <a:rPr lang="hu-HU" smtClean="0"/>
              <a:t>2020. 09. 09.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  <p:sp>
        <p:nvSpPr>
          <p:cNvPr id="9" name="Cím 1"/>
          <p:cNvSpPr>
            <a:spLocks noGrp="1"/>
          </p:cNvSpPr>
          <p:nvPr>
            <p:ph type="title"/>
          </p:nvPr>
        </p:nvSpPr>
        <p:spPr>
          <a:xfrm>
            <a:off x="447989" y="44624"/>
            <a:ext cx="4412043" cy="864096"/>
          </a:xfrm>
        </p:spPr>
        <p:txBody>
          <a:bodyPr/>
          <a:lstStyle/>
          <a:p>
            <a:r>
              <a:rPr lang="hu-HU"/>
              <a:t>Mintacím szerkesztése</a:t>
            </a:r>
          </a:p>
        </p:txBody>
      </p:sp>
    </p:spTree>
    <p:extLst>
      <p:ext uri="{BB962C8B-B14F-4D97-AF65-F5344CB8AC3E}">
        <p14:creationId xmlns:p14="http://schemas.microsoft.com/office/powerpoint/2010/main" val="14287766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Kép hely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u-HU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05FFA-4383-4574-9830-A5FF25BE8406}" type="datetimeFigureOut">
              <a:rPr lang="hu-HU" smtClean="0"/>
              <a:t>2020. 09. 09.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903494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8"/>
          <p:cNvSpPr>
            <a:spLocks noGrp="1"/>
          </p:cNvSpPr>
          <p:nvPr>
            <p:ph type="title" hasCustomPrompt="1"/>
          </p:nvPr>
        </p:nvSpPr>
        <p:spPr>
          <a:xfrm>
            <a:off x="4495800" y="2286000"/>
            <a:ext cx="4419600" cy="1143000"/>
          </a:xfrm>
        </p:spPr>
        <p:txBody>
          <a:bodyPr anchor="t">
            <a:noAutofit/>
          </a:bodyPr>
          <a:lstStyle>
            <a:lvl1pPr algn="l">
              <a:defRPr sz="4400" b="1" cap="all" baseline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hu-HU" dirty="0"/>
              <a:t>Prezentáció Címe</a:t>
            </a:r>
            <a:endParaRPr lang="en-US" dirty="0"/>
          </a:p>
        </p:txBody>
      </p:sp>
      <p:sp>
        <p:nvSpPr>
          <p:cNvPr id="17" name="Text Placeholder 15"/>
          <p:cNvSpPr>
            <a:spLocks noGrp="1"/>
          </p:cNvSpPr>
          <p:nvPr>
            <p:ph type="body" sz="quarter" idx="10" hasCustomPrompt="1"/>
          </p:nvPr>
        </p:nvSpPr>
        <p:spPr>
          <a:xfrm>
            <a:off x="4495800" y="3886200"/>
            <a:ext cx="4343400" cy="914400"/>
          </a:xfrm>
        </p:spPr>
        <p:txBody>
          <a:bodyPr wrap="square" anchor="t"/>
          <a:lstStyle>
            <a:lvl1pPr marL="514350" indent="-514350" algn="l">
              <a:spcAft>
                <a:spcPts val="600"/>
              </a:spcAft>
              <a:buFontTx/>
              <a:buNone/>
              <a:defRPr cap="all" baseline="0">
                <a:solidFill>
                  <a:srgbClr val="FFFFFF"/>
                </a:solidFill>
                <a:latin typeface="Arial"/>
                <a:cs typeface="Arial"/>
              </a:defRPr>
            </a:lvl1pPr>
            <a:lvl2pPr>
              <a:buNone/>
              <a:defRPr/>
            </a:lvl2pPr>
          </a:lstStyle>
          <a:p>
            <a:pPr lvl="0"/>
            <a:r>
              <a:rPr lang="hu-HU" dirty="0"/>
              <a:t>Click to edit Alcím</a:t>
            </a:r>
          </a:p>
          <a:p>
            <a:pPr lvl="0"/>
            <a:endParaRPr lang="hu-H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helye 1"/>
          <p:cNvSpPr>
            <a:spLocks noGrp="1"/>
          </p:cNvSpPr>
          <p:nvPr>
            <p:ph type="title"/>
          </p:nvPr>
        </p:nvSpPr>
        <p:spPr>
          <a:xfrm>
            <a:off x="447989" y="44624"/>
            <a:ext cx="4412043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 dirty="0"/>
              <a:t>Mintacím szerkesztése</a:t>
            </a:r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 dirty="0"/>
              <a:t>Mintaszöveg szerkesztése</a:t>
            </a:r>
          </a:p>
          <a:p>
            <a:pPr lvl="1"/>
            <a:r>
              <a:rPr lang="hu-HU" dirty="0"/>
              <a:t>Második szint</a:t>
            </a:r>
          </a:p>
          <a:p>
            <a:pPr lvl="2"/>
            <a:r>
              <a:rPr lang="hu-HU" dirty="0"/>
              <a:t>Harmadik szint</a:t>
            </a:r>
          </a:p>
          <a:p>
            <a:pPr lvl="3"/>
            <a:r>
              <a:rPr lang="hu-HU" dirty="0"/>
              <a:t>Negyedik szint</a:t>
            </a:r>
          </a:p>
          <a:p>
            <a:pPr lvl="4"/>
            <a:r>
              <a:rPr lang="hu-HU" dirty="0"/>
              <a:t>Ötödik szint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D05FFA-4383-4574-9830-A5FF25BE8406}" type="datetimeFigureOut">
              <a:rPr lang="hu-HU" smtClean="0"/>
              <a:t>2020. 09. 09.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1508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6" r:id="rId7"/>
    <p:sldLayoutId id="2147483667" r:id="rId8"/>
    <p:sldLayoutId id="2147483670" r:id="rId9"/>
  </p:sldLayoutIdLst>
  <p:txStyles>
    <p:titleStyle>
      <a:lvl1pPr algn="l" defTabSz="914400" rtl="0" eaLnBrk="1" latinLnBrk="0" hangingPunct="1">
        <a:spcBef>
          <a:spcPct val="0"/>
        </a:spcBef>
        <a:buNone/>
        <a:defRPr sz="2400" b="1" kern="1200" cap="all" baseline="0">
          <a:solidFill>
            <a:schemeClr val="bg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352928" cy="6264696"/>
          </a:xfrm>
        </p:spPr>
        <p:txBody>
          <a:bodyPr/>
          <a:lstStyle/>
          <a:p>
            <a:pPr algn="ctr"/>
            <a:r>
              <a:rPr lang="hu-HU" dirty="0"/>
              <a:t>Környezet- és energiatudatosság ösztönzése Bács-Kiskun megyében </a:t>
            </a:r>
            <a:br>
              <a:rPr lang="hu-HU" dirty="0"/>
            </a:br>
            <a:br>
              <a:rPr lang="hu-HU" dirty="0"/>
            </a:br>
            <a:r>
              <a:rPr lang="hu-HU" dirty="0"/>
              <a:t>KEHOP-5.4.1-16-2016-00238</a:t>
            </a:r>
          </a:p>
        </p:txBody>
      </p:sp>
    </p:spTree>
    <p:extLst>
      <p:ext uri="{BB962C8B-B14F-4D97-AF65-F5344CB8AC3E}">
        <p14:creationId xmlns:p14="http://schemas.microsoft.com/office/powerpoint/2010/main" val="11697705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 helye 2"/>
          <p:cNvSpPr>
            <a:spLocks noGrp="1"/>
          </p:cNvSpPr>
          <p:nvPr>
            <p:ph type="body" sz="half" idx="2"/>
          </p:nvPr>
        </p:nvSpPr>
        <p:spPr>
          <a:xfrm>
            <a:off x="452257" y="1291012"/>
            <a:ext cx="8363272" cy="5378347"/>
          </a:xfrm>
        </p:spPr>
        <p:txBody>
          <a:bodyPr>
            <a:normAutofit/>
          </a:bodyPr>
          <a:lstStyle/>
          <a:p>
            <a:pPr algn="just"/>
            <a:r>
              <a:rPr lang="hu-HU" sz="1600" b="1" cap="all" dirty="0"/>
              <a:t>energiatakarékosság: </a:t>
            </a:r>
          </a:p>
          <a:p>
            <a:pPr algn="just"/>
            <a:endParaRPr lang="hu-HU" b="1" dirty="0"/>
          </a:p>
          <a:p>
            <a:pPr lvl="0" algn="just"/>
            <a:r>
              <a:rPr lang="hu-HU" sz="1600" dirty="0"/>
              <a:t>Mostanában gyakran előforduló fogalom az energiatakarékosság, ennek oka, hogy napjainkban szűkösek az erőforrásaink és saját, valamint környezetünk kárára is válik a túlzott fogyasztásból származó károsanyag kibocsátás, illetve költséges, ha pazaroljuk az energiát.</a:t>
            </a:r>
          </a:p>
          <a:p>
            <a:pPr lvl="0" algn="just"/>
            <a:endParaRPr lang="hu-HU" b="1" cap="all" dirty="0"/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endParaRPr lang="hu-HU" dirty="0"/>
          </a:p>
        </p:txBody>
      </p:sp>
      <p:sp>
        <p:nvSpPr>
          <p:cNvPr id="4" name="Cím 3"/>
          <p:cNvSpPr>
            <a:spLocks noGrp="1"/>
          </p:cNvSpPr>
          <p:nvPr>
            <p:ph type="title"/>
          </p:nvPr>
        </p:nvSpPr>
        <p:spPr>
          <a:xfrm>
            <a:off x="447989" y="44624"/>
            <a:ext cx="8363272" cy="1080120"/>
          </a:xfrm>
        </p:spPr>
        <p:txBody>
          <a:bodyPr>
            <a:normAutofit fontScale="90000"/>
          </a:bodyPr>
          <a:lstStyle/>
          <a:p>
            <a:pPr algn="ctr"/>
            <a:r>
              <a:rPr lang="hu-HU" dirty="0"/>
              <a:t>Az energiatakarékosság, a klímatudatosság terjesztése, megújuló energiaforrások áttekintése</a:t>
            </a:r>
          </a:p>
        </p:txBody>
      </p:sp>
      <p:pic>
        <p:nvPicPr>
          <p:cNvPr id="1026" name="Picture 2" descr="Villanykörte, Jelenlegi, Fény, Izzás">
            <a:extLst>
              <a:ext uri="{FF2B5EF4-FFF2-40B4-BE49-F238E27FC236}">
                <a16:creationId xmlns:a16="http://schemas.microsoft.com/office/drawing/2014/main" id="{8696ECE3-3713-4A1C-B300-49FC536844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9312" y="3212976"/>
            <a:ext cx="4905375" cy="3238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5995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 helye 2"/>
          <p:cNvSpPr>
            <a:spLocks noGrp="1"/>
          </p:cNvSpPr>
          <p:nvPr>
            <p:ph type="body" sz="half" idx="2"/>
          </p:nvPr>
        </p:nvSpPr>
        <p:spPr>
          <a:xfrm>
            <a:off x="452257" y="1291013"/>
            <a:ext cx="8363272" cy="4590910"/>
          </a:xfrm>
        </p:spPr>
        <p:txBody>
          <a:bodyPr>
            <a:normAutofit lnSpcReduction="10000"/>
          </a:bodyPr>
          <a:lstStyle/>
          <a:p>
            <a:pPr algn="just"/>
            <a:r>
              <a:rPr lang="hu-HU" sz="1600" b="1" cap="all" dirty="0"/>
              <a:t>Mi az energia fogalma?</a:t>
            </a:r>
          </a:p>
          <a:p>
            <a:pPr algn="just"/>
            <a:endParaRPr lang="hu-HU" sz="1600" b="1" cap="all" dirty="0"/>
          </a:p>
          <a:p>
            <a:pPr algn="just"/>
            <a:r>
              <a:rPr lang="hu-HU" sz="1600" dirty="0"/>
              <a:t>1. az energia a munkavégző képesség mértéke.</a:t>
            </a:r>
          </a:p>
          <a:p>
            <a:pPr algn="just"/>
            <a:r>
              <a:rPr lang="hu-HU" sz="1600" dirty="0"/>
              <a:t>2. az energia az anyagok azon képességének mértéke, amellyel megfelelő kölcsönhatásban más anyagokon változást képesek létrehozni.</a:t>
            </a:r>
          </a:p>
          <a:p>
            <a:pPr algn="just"/>
            <a:endParaRPr lang="hu-HU" sz="1600" dirty="0"/>
          </a:p>
          <a:p>
            <a:pPr algn="just"/>
            <a:r>
              <a:rPr lang="hu-HU" sz="1600" dirty="0"/>
              <a:t>Az ember céljai érdekében a természeti energiákat folyamatosan átalakítja, hasznosítja. A népesség növekedése, a technikai rendszerek fejlesztése mind-mind több energia felhasználását követeli ez pedig környezeti beavatkozásokkal jár. </a:t>
            </a:r>
          </a:p>
          <a:p>
            <a:pPr algn="just"/>
            <a:endParaRPr lang="hu-HU" sz="1600" dirty="0"/>
          </a:p>
          <a:p>
            <a:pPr algn="just"/>
            <a:r>
              <a:rPr lang="hu-HU" sz="1600" dirty="0"/>
              <a:t>A társadalom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hu-HU" sz="1600" dirty="0"/>
              <a:t>követeli a fejlesztéseket (például autógyárakat, trolibuszvonalakat, autópályákat, lakásépítéseket), DE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hu-HU" sz="1600" dirty="0"/>
              <a:t>kifogásolja az energiaárak növekedését. </a:t>
            </a:r>
          </a:p>
          <a:p>
            <a:pPr algn="just"/>
            <a:endParaRPr lang="hu-HU" sz="1600" dirty="0"/>
          </a:p>
          <a:p>
            <a:pPr algn="just"/>
            <a:r>
              <a:rPr lang="hu-HU" sz="1600" dirty="0"/>
              <a:t>Az energiafelhasználás hatása a természeti környezet egyensúlyára a legveszélyesebb. A bányák, a meddőhányók, az energetikai hulladéklerakók közvetlenül veszélyeztetik a talajt, a talajvíz háztartását, káros anyagok kerülhetnek a talajba, a vízbe.</a:t>
            </a:r>
          </a:p>
          <a:p>
            <a:pPr algn="just"/>
            <a:endParaRPr lang="hu-HU" sz="1600" b="1" dirty="0"/>
          </a:p>
        </p:txBody>
      </p:sp>
      <p:sp>
        <p:nvSpPr>
          <p:cNvPr id="4" name="Cím 3"/>
          <p:cNvSpPr>
            <a:spLocks noGrp="1"/>
          </p:cNvSpPr>
          <p:nvPr>
            <p:ph type="title"/>
          </p:nvPr>
        </p:nvSpPr>
        <p:spPr>
          <a:xfrm>
            <a:off x="447989" y="44624"/>
            <a:ext cx="8363272" cy="1080120"/>
          </a:xfrm>
        </p:spPr>
        <p:txBody>
          <a:bodyPr>
            <a:normAutofit fontScale="90000"/>
          </a:bodyPr>
          <a:lstStyle/>
          <a:p>
            <a:pPr algn="ctr"/>
            <a:r>
              <a:rPr lang="hu-HU" dirty="0"/>
              <a:t>Az energiatakarékosság, a klímatudatosság terjesztése, megújuló energiaforrások áttekintése</a:t>
            </a:r>
          </a:p>
        </p:txBody>
      </p:sp>
    </p:spTree>
    <p:extLst>
      <p:ext uri="{BB962C8B-B14F-4D97-AF65-F5344CB8AC3E}">
        <p14:creationId xmlns:p14="http://schemas.microsoft.com/office/powerpoint/2010/main" val="23226697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 helye 2"/>
          <p:cNvSpPr>
            <a:spLocks noGrp="1"/>
          </p:cNvSpPr>
          <p:nvPr>
            <p:ph type="body" sz="half" idx="2"/>
          </p:nvPr>
        </p:nvSpPr>
        <p:spPr>
          <a:xfrm>
            <a:off x="447988" y="1358370"/>
            <a:ext cx="8363273" cy="4950950"/>
          </a:xfrm>
        </p:spPr>
        <p:txBody>
          <a:bodyPr>
            <a:noAutofit/>
          </a:bodyPr>
          <a:lstStyle/>
          <a:p>
            <a:pPr algn="just"/>
            <a:r>
              <a:rPr lang="hu-HU" sz="1600" b="1" cap="all" dirty="0"/>
              <a:t>Energiaforrások:</a:t>
            </a:r>
          </a:p>
          <a:p>
            <a:pPr algn="just"/>
            <a:r>
              <a:rPr lang="hu-HU" sz="1600" dirty="0"/>
              <a:t>A mai életünk már elképzelhetetlen lenne energiában gazdag anyagok nélkül. Ezeket az anyagokat energiahordozóknak nevezzük. </a:t>
            </a:r>
          </a:p>
          <a:p>
            <a:pPr algn="just"/>
            <a:r>
              <a:rPr lang="hu-HU" sz="1600" dirty="0"/>
              <a:t>Az energiaforrásokat felhasználhatóságuk szerint két csoportba sorolhatjuk.</a:t>
            </a:r>
          </a:p>
          <a:p>
            <a:pPr algn="just"/>
            <a:r>
              <a:rPr lang="hu-HU" sz="1600" dirty="0"/>
              <a:t> </a:t>
            </a:r>
          </a:p>
          <a:p>
            <a:pPr algn="just"/>
            <a:r>
              <a:rPr lang="hu-HU" sz="1600" b="1" dirty="0"/>
              <a:t>1. A megújuló energiaforrások: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hu-HU" sz="1600" dirty="0"/>
              <a:t>szélenergia, 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hu-HU" sz="1600" dirty="0"/>
              <a:t>napenergia, 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hu-HU" sz="1600" dirty="0"/>
              <a:t>vízenergia, 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hu-HU" sz="1600" dirty="0"/>
              <a:t>geotermikus energia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hu-HU" sz="1600" dirty="0"/>
              <a:t>biomassza.</a:t>
            </a:r>
          </a:p>
          <a:p>
            <a:pPr algn="just"/>
            <a:endParaRPr lang="hu-HU" sz="1600" dirty="0"/>
          </a:p>
          <a:p>
            <a:pPr algn="just"/>
            <a:r>
              <a:rPr lang="hu-HU" sz="1600" dirty="0"/>
              <a:t>Ezek használhatók elektromos áram előállítására, fűtésre vagy meleg víz készítésére is. Jellemzőjük, hogy napjaink körülményei között is újratermelődnek és keletkezésük sebessége nem kisebb, mint fogyásuk sebessége.</a:t>
            </a:r>
          </a:p>
          <a:p>
            <a:pPr algn="just"/>
            <a:endParaRPr lang="hu-HU" sz="1600" dirty="0"/>
          </a:p>
        </p:txBody>
      </p:sp>
      <p:sp>
        <p:nvSpPr>
          <p:cNvPr id="4" name="Cím 3"/>
          <p:cNvSpPr>
            <a:spLocks noGrp="1"/>
          </p:cNvSpPr>
          <p:nvPr>
            <p:ph type="title"/>
          </p:nvPr>
        </p:nvSpPr>
        <p:spPr>
          <a:xfrm>
            <a:off x="447989" y="44624"/>
            <a:ext cx="8363272" cy="1080120"/>
          </a:xfrm>
        </p:spPr>
        <p:txBody>
          <a:bodyPr>
            <a:normAutofit fontScale="90000"/>
          </a:bodyPr>
          <a:lstStyle/>
          <a:p>
            <a:pPr algn="ctr"/>
            <a:r>
              <a:rPr lang="hu-HU" dirty="0"/>
              <a:t>Az energiatakarékosság, a klímatudatosság terjesztése, megújuló energiaforrások áttekintése</a:t>
            </a:r>
          </a:p>
        </p:txBody>
      </p:sp>
      <p:pic>
        <p:nvPicPr>
          <p:cNvPr id="2054" name="Picture 6" descr="Szélerőmű, Szélenergia, Megújuló Energia">
            <a:extLst>
              <a:ext uri="{FF2B5EF4-FFF2-40B4-BE49-F238E27FC236}">
                <a16:creationId xmlns:a16="http://schemas.microsoft.com/office/drawing/2014/main" id="{CDD17789-0744-4197-BB95-35C9424E69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708920"/>
            <a:ext cx="2877530" cy="1918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28559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 helye 2"/>
          <p:cNvSpPr>
            <a:spLocks noGrp="1"/>
          </p:cNvSpPr>
          <p:nvPr>
            <p:ph type="body" sz="half" idx="2"/>
          </p:nvPr>
        </p:nvSpPr>
        <p:spPr>
          <a:xfrm>
            <a:off x="452257" y="1291013"/>
            <a:ext cx="8363272" cy="4590910"/>
          </a:xfrm>
        </p:spPr>
        <p:txBody>
          <a:bodyPr>
            <a:normAutofit/>
          </a:bodyPr>
          <a:lstStyle/>
          <a:p>
            <a:pPr algn="just"/>
            <a:r>
              <a:rPr lang="hu-HU" sz="1600" b="1" dirty="0"/>
              <a:t>2. Nem megújuló energiaforrások, fosszilis energiahordozók: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hu-HU" sz="1600" dirty="0"/>
              <a:t>szén, 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hu-HU" sz="1600" dirty="0"/>
              <a:t>kőolaj, 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hu-HU" sz="1600" dirty="0"/>
              <a:t>földgáz.</a:t>
            </a:r>
          </a:p>
          <a:p>
            <a:pPr algn="just"/>
            <a:endParaRPr lang="hu-HU" sz="1600" dirty="0"/>
          </a:p>
          <a:p>
            <a:pPr algn="just"/>
            <a:r>
              <a:rPr lang="hu-HU" sz="1600" dirty="0"/>
              <a:t>Ezek égetése során üvegházhatást fokozó gázok kerülnek a levegőbe. A környezetkárosító hatáson túl hátrányuk, hogy képződésük sebessége kisebb, mint a fogyasztásuk sebessége, és ezekből az energiahordozókból nem képződik korlátlan mennyiség.</a:t>
            </a:r>
          </a:p>
          <a:p>
            <a:pPr algn="just"/>
            <a:endParaRPr lang="hu-HU" b="1" dirty="0"/>
          </a:p>
        </p:txBody>
      </p:sp>
      <p:sp>
        <p:nvSpPr>
          <p:cNvPr id="4" name="Cím 3"/>
          <p:cNvSpPr>
            <a:spLocks noGrp="1"/>
          </p:cNvSpPr>
          <p:nvPr>
            <p:ph type="title"/>
          </p:nvPr>
        </p:nvSpPr>
        <p:spPr>
          <a:xfrm>
            <a:off x="447989" y="44624"/>
            <a:ext cx="8363272" cy="1080120"/>
          </a:xfrm>
        </p:spPr>
        <p:txBody>
          <a:bodyPr>
            <a:normAutofit fontScale="90000"/>
          </a:bodyPr>
          <a:lstStyle/>
          <a:p>
            <a:pPr algn="ctr"/>
            <a:r>
              <a:rPr lang="hu-HU" dirty="0"/>
              <a:t>Az energiatakarékosság, a klímatudatosság terjesztése, megújuló energiaforrások áttekintése</a:t>
            </a:r>
          </a:p>
        </p:txBody>
      </p:sp>
      <p:pic>
        <p:nvPicPr>
          <p:cNvPr id="3074" name="Picture 2" descr="Öböl, Földgáz Fúrótorony, Offshore">
            <a:extLst>
              <a:ext uri="{FF2B5EF4-FFF2-40B4-BE49-F238E27FC236}">
                <a16:creationId xmlns:a16="http://schemas.microsoft.com/office/drawing/2014/main" id="{573D346C-C73C-48C7-BA4F-248EC88F39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0425" y="4077072"/>
            <a:ext cx="3223149" cy="2419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30526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 helye 2"/>
          <p:cNvSpPr>
            <a:spLocks noGrp="1"/>
          </p:cNvSpPr>
          <p:nvPr>
            <p:ph type="body" sz="half" idx="2"/>
          </p:nvPr>
        </p:nvSpPr>
        <p:spPr>
          <a:xfrm>
            <a:off x="452257" y="1291013"/>
            <a:ext cx="8363272" cy="4590910"/>
          </a:xfrm>
        </p:spPr>
        <p:txBody>
          <a:bodyPr>
            <a:norm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hu-HU" sz="1600" b="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Sajnos a felhasznált </a:t>
            </a:r>
            <a:r>
              <a:rPr lang="hu-HU" sz="1600" b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energia igen kis része származik csak alternatív, újra felhasználható energiaforrásokból.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hu-HU" sz="1600" b="1" dirty="0">
                <a:effectLst/>
                <a:latin typeface="+mj-lt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  <a:endParaRPr lang="hu-HU" sz="1600" b="1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hu-HU" sz="1600" dirty="0">
                <a:effectLst/>
                <a:latin typeface="+mj-lt"/>
                <a:ea typeface="Times New Roman" panose="02020603050405020304" pitchFamily="18" charset="0"/>
              </a:rPr>
              <a:t>Az energia előállításához ma még nagy arányban használjuk a fosszilis anyagokat, melyek fűtési vagy elektromos energiává való átalakítása rendkívül környezetszennyező. A mértéktelen energiahasználat így hozzájárul a CO2 kibocsátás magas szintjéhez (a globális klímaváltozás egyik kiváltó okához), valamint növeli a levegőben a szálló por koncentrációját (ami az egyre gyakoribb légúti betegségek – pl. asztma – kialakulásához vezet.) A Föld fosszilis nyersanyagkészletei kifogyóban vannak, egyre nehezebben hozzáférhetővé és egyre drágábbá válnak. Mindezek szükségessé teszik, hogy az energiával takarékosan bánjunk és csökkentsük fogyasztásunkat.</a:t>
            </a:r>
            <a:endParaRPr lang="hu-HU" sz="1600" b="1" dirty="0">
              <a:latin typeface="+mj-lt"/>
            </a:endParaRPr>
          </a:p>
        </p:txBody>
      </p:sp>
      <p:sp>
        <p:nvSpPr>
          <p:cNvPr id="4" name="Cím 3"/>
          <p:cNvSpPr>
            <a:spLocks noGrp="1"/>
          </p:cNvSpPr>
          <p:nvPr>
            <p:ph type="title"/>
          </p:nvPr>
        </p:nvSpPr>
        <p:spPr>
          <a:xfrm>
            <a:off x="447989" y="44624"/>
            <a:ext cx="8363272" cy="1080120"/>
          </a:xfrm>
        </p:spPr>
        <p:txBody>
          <a:bodyPr>
            <a:normAutofit fontScale="90000"/>
          </a:bodyPr>
          <a:lstStyle/>
          <a:p>
            <a:pPr algn="ctr"/>
            <a:r>
              <a:rPr lang="hu-HU" dirty="0"/>
              <a:t>Az energiatakarékosság, a klímatudatosság terjesztése, megújuló energiaforrások áttekintése</a:t>
            </a:r>
          </a:p>
        </p:txBody>
      </p:sp>
    </p:spTree>
    <p:extLst>
      <p:ext uri="{BB962C8B-B14F-4D97-AF65-F5344CB8AC3E}">
        <p14:creationId xmlns:p14="http://schemas.microsoft.com/office/powerpoint/2010/main" val="2444798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 helye 2"/>
          <p:cNvSpPr>
            <a:spLocks noGrp="1"/>
          </p:cNvSpPr>
          <p:nvPr>
            <p:ph type="body" sz="half" idx="2"/>
          </p:nvPr>
        </p:nvSpPr>
        <p:spPr>
          <a:xfrm>
            <a:off x="452257" y="1291013"/>
            <a:ext cx="8363272" cy="4590910"/>
          </a:xfrm>
        </p:spPr>
        <p:txBody>
          <a:bodyPr>
            <a:norm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hu-HU" sz="1600" b="1" dirty="0">
                <a:effectLst/>
                <a:latin typeface="+mj-lt"/>
                <a:ea typeface="Times New Roman" panose="02020603050405020304" pitchFamily="18" charset="0"/>
                <a:cs typeface="Calibri" panose="020F0502020204030204" pitchFamily="34" charset="0"/>
              </a:rPr>
              <a:t>ENERGIA - KLÍMA</a:t>
            </a:r>
            <a:endParaRPr lang="hu-HU" sz="16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hu-HU" sz="1600" dirty="0">
                <a:effectLst/>
                <a:latin typeface="+mj-lt"/>
                <a:ea typeface="Times New Roman" panose="02020603050405020304" pitchFamily="18" charset="0"/>
              </a:rPr>
              <a:t>Olvadó jégsapkák, hőhullámok, egyre szélsőségesebb aszályok, áradások, pusztító hurrikánok – a klímaválság hatásai. A felmelegedésért elsősorban mi vagyunk a felelősek. Nagyüzemi vegyszeres mezőgazdaságunkkal, a szennyező energiák használatával és fenntarthatatlan életmódunkkal tesszük tönkre a földi ökoszisztémát. </a:t>
            </a:r>
            <a:endParaRPr lang="hu-HU" sz="16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hu-HU" sz="1600" dirty="0">
                <a:effectLst/>
                <a:latin typeface="+mj-lt"/>
                <a:ea typeface="Times New Roman" panose="02020603050405020304" pitchFamily="18" charset="0"/>
                <a:cs typeface="Calibri" panose="020F0502020204030204" pitchFamily="34" charset="0"/>
              </a:rPr>
              <a:t>Az energiafogyasztás csökkentését nem csak úgy lehet elérni, ha elektromos eszközeinket többé nem használjuk. Némi odafigyeléssel, egyszerű fogásokkal és a használat racionalizálásával szinte észrevétlenül spórolhatunk energiafelhasználásunkon.</a:t>
            </a:r>
            <a:endParaRPr lang="hu-HU" sz="1600" dirty="0">
              <a:latin typeface="+mj-l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hu-HU" sz="16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hu-HU" sz="1600" b="1" dirty="0">
                <a:effectLst/>
                <a:latin typeface="+mj-lt"/>
                <a:ea typeface="Calibri" panose="020F0502020204030204" pitchFamily="34" charset="0"/>
              </a:rPr>
              <a:t>Szükséges, hogy a szokásainkat úgy alakítsuk és változtassuk, hogy az energiát a lehető leghatékonyabb módon használjuk fel!</a:t>
            </a:r>
            <a:endParaRPr lang="hu-HU" sz="1600" b="1" dirty="0">
              <a:latin typeface="+mj-lt"/>
            </a:endParaRPr>
          </a:p>
        </p:txBody>
      </p:sp>
      <p:sp>
        <p:nvSpPr>
          <p:cNvPr id="4" name="Cím 3"/>
          <p:cNvSpPr>
            <a:spLocks noGrp="1"/>
          </p:cNvSpPr>
          <p:nvPr>
            <p:ph type="title"/>
          </p:nvPr>
        </p:nvSpPr>
        <p:spPr>
          <a:xfrm>
            <a:off x="447989" y="44624"/>
            <a:ext cx="8363272" cy="1080120"/>
          </a:xfrm>
        </p:spPr>
        <p:txBody>
          <a:bodyPr>
            <a:normAutofit fontScale="90000"/>
          </a:bodyPr>
          <a:lstStyle/>
          <a:p>
            <a:pPr algn="ctr"/>
            <a:r>
              <a:rPr lang="hu-HU" dirty="0"/>
              <a:t>Az energiatakarékosság, a klímatudatosság terjesztése, megújuló energiaforrások áttekintése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6A927879-3DB4-4F8D-BDAE-910B3044C7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6645" y="4725144"/>
            <a:ext cx="3170709" cy="1901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78468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43608" y="1412776"/>
            <a:ext cx="4419600" cy="1440160"/>
          </a:xfrm>
        </p:spPr>
        <p:txBody>
          <a:bodyPr/>
          <a:lstStyle/>
          <a:p>
            <a:r>
              <a:rPr lang="hu-HU" dirty="0" err="1"/>
              <a:t>KÖSZÖNjük</a:t>
            </a:r>
            <a:r>
              <a:rPr lang="hu-HU" dirty="0"/>
              <a:t> </a:t>
            </a:r>
            <a:br>
              <a:rPr lang="hu-HU" dirty="0"/>
            </a:br>
            <a:r>
              <a:rPr lang="hu-HU" dirty="0"/>
              <a:t>A FIGYELMET!</a:t>
            </a:r>
          </a:p>
        </p:txBody>
      </p:sp>
    </p:spTree>
    <p:extLst>
      <p:ext uri="{BB962C8B-B14F-4D97-AF65-F5344CB8AC3E}">
        <p14:creationId xmlns:p14="http://schemas.microsoft.com/office/powerpoint/2010/main" val="37655289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GYENI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271</TotalTime>
  <Words>566</Words>
  <Application>Microsoft Office PowerPoint</Application>
  <PresentationFormat>Diavetítés a képernyőre (4:3 oldalarány)</PresentationFormat>
  <Paragraphs>51</Paragraphs>
  <Slides>8</Slides>
  <Notes>2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2</vt:i4>
      </vt:variant>
      <vt:variant>
        <vt:lpstr>Téma</vt:lpstr>
      </vt:variant>
      <vt:variant>
        <vt:i4>1</vt:i4>
      </vt:variant>
      <vt:variant>
        <vt:lpstr>Diacímek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Office-téma</vt:lpstr>
      <vt:lpstr>Környezet- és energiatudatosság ösztönzése Bács-Kiskun megyében   KEHOP-5.4.1-16-2016-00238</vt:lpstr>
      <vt:lpstr>Az energiatakarékosság, a klímatudatosság terjesztése, megújuló energiaforrások áttekintése</vt:lpstr>
      <vt:lpstr>Az energiatakarékosság, a klímatudatosság terjesztése, megújuló energiaforrások áttekintése</vt:lpstr>
      <vt:lpstr>Az energiatakarékosság, a klímatudatosság terjesztése, megújuló energiaforrások áttekintése</vt:lpstr>
      <vt:lpstr>Az energiatakarékosság, a klímatudatosság terjesztése, megújuló energiaforrások áttekintése</vt:lpstr>
      <vt:lpstr>Az energiatakarékosság, a klímatudatosság terjesztése, megújuló energiaforrások áttekintése</vt:lpstr>
      <vt:lpstr>Az energiatakarékosság, a klímatudatosság terjesztése, megújuló energiaforrások áttekintése</vt:lpstr>
      <vt:lpstr>KÖSZÖNjük  A FIGYELMET!</vt:lpstr>
    </vt:vector>
  </TitlesOfParts>
  <Company>novak.adam@gmail.com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Asdfsdafa dsfasd asdf</dc:title>
  <dc:creator>Ádám Novák</dc:creator>
  <cp:lastModifiedBy>felhasznalo2</cp:lastModifiedBy>
  <cp:revision>94</cp:revision>
  <cp:lastPrinted>2020-06-22T17:55:19Z</cp:lastPrinted>
  <dcterms:created xsi:type="dcterms:W3CDTF">2014-03-03T11:13:53Z</dcterms:created>
  <dcterms:modified xsi:type="dcterms:W3CDTF">2020-09-09T15:17:21Z</dcterms:modified>
</cp:coreProperties>
</file>